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</p:sldMasterIdLst>
  <p:notesMasterIdLst>
    <p:notesMasterId r:id="rId26"/>
  </p:notesMasterIdLst>
  <p:sldIdLst>
    <p:sldId id="257" r:id="rId2"/>
    <p:sldId id="426" r:id="rId3"/>
    <p:sldId id="427" r:id="rId4"/>
    <p:sldId id="428" r:id="rId5"/>
    <p:sldId id="432" r:id="rId6"/>
    <p:sldId id="429" r:id="rId7"/>
    <p:sldId id="430" r:id="rId8"/>
    <p:sldId id="431" r:id="rId9"/>
    <p:sldId id="436" r:id="rId10"/>
    <p:sldId id="433" r:id="rId11"/>
    <p:sldId id="413" r:id="rId12"/>
    <p:sldId id="415" r:id="rId13"/>
    <p:sldId id="450" r:id="rId14"/>
    <p:sldId id="449" r:id="rId15"/>
    <p:sldId id="443" r:id="rId16"/>
    <p:sldId id="420" r:id="rId17"/>
    <p:sldId id="424" r:id="rId18"/>
    <p:sldId id="421" r:id="rId19"/>
    <p:sldId id="425" r:id="rId20"/>
    <p:sldId id="437" r:id="rId21"/>
    <p:sldId id="438" r:id="rId22"/>
    <p:sldId id="439" r:id="rId23"/>
    <p:sldId id="441" r:id="rId24"/>
    <p:sldId id="442" r:id="rId25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DFDFD"/>
    <a:srgbClr val="FFCC00"/>
    <a:srgbClr val="F1ADAF"/>
    <a:srgbClr val="F7A7E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5" autoAdjust="0"/>
    <p:restoredTop sz="96980" autoAdjust="0"/>
  </p:normalViewPr>
  <p:slideViewPr>
    <p:cSldViewPr snapToGrid="0">
      <p:cViewPr>
        <p:scale>
          <a:sx n="70" d="100"/>
          <a:sy n="70" d="100"/>
        </p:scale>
        <p:origin x="-1530" y="-72"/>
      </p:cViewPr>
      <p:guideLst>
        <p:guide orient="horz" pos="37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5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3F9135-08D6-433F-A5BA-860D42FEEA32}" type="datetimeFigureOut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5C4A92-99A9-411A-A5DF-B3A0805A0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7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125A70-6EB4-46F7-8553-8AA8323A0CF7}" type="slidenum">
              <a:rPr lang="en-US" smtClean="0">
                <a:latin typeface="Arial" pitchFamily="34" charset="0"/>
              </a:rPr>
              <a:pPr>
                <a:defRPr/>
              </a:pPr>
              <a:t>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2325" cy="347503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A92-99A9-411A-A5DF-B3A0805A0A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85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A92-99A9-411A-A5DF-B3A0805A0A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85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A92-99A9-411A-A5DF-B3A0805A0A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85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A92-99A9-411A-A5DF-B3A0805A0A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8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3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3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Feds own the market</a:t>
            </a:r>
          </a:p>
          <a:p>
            <a:r>
              <a:rPr lang="en-US" dirty="0" smtClean="0"/>
              <a:t>Not all greens and reds are equal</a:t>
            </a:r>
          </a:p>
          <a:p>
            <a:r>
              <a:rPr lang="en-US" dirty="0" err="1" smtClean="0"/>
              <a:t>Statereforum</a:t>
            </a:r>
            <a:r>
              <a:rPr lang="en-US" baseline="0" dirty="0" smtClean="0"/>
              <a:t> </a:t>
            </a:r>
            <a:r>
              <a:rPr lang="en-US" baseline="0" dirty="0" smtClean="0"/>
              <a:t>is a great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A92-99A9-411A-A5DF-B3A0805A0A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A92-99A9-411A-A5DF-B3A0805A0A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00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A92-99A9-411A-A5DF-B3A0805A0A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9B030-0EF1-4029-ABB3-E578D707F5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5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9B030-0EF1-4029-ABB3-E578D707F5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7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A92-99A9-411A-A5DF-B3A0805A0A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369D-FEE6-485B-A882-4A701261328B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61E2-3625-4027-97A6-C3E5095421A0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A5D7-8E32-40EA-858A-D63AAC64D009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3467100"/>
            <a:ext cx="9144000" cy="33909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2171700" y="4484688"/>
            <a:ext cx="67579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dirty="0">
              <a:solidFill>
                <a:srgbClr val="666633"/>
              </a:solidFill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 userDrawn="1"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1"/>
                </a:solidFill>
              </a:rPr>
              <a:t>Copyright © </a:t>
            </a:r>
            <a:r>
              <a:rPr lang="en-US" altLang="zh-CN" sz="900" dirty="0" smtClean="0">
                <a:solidFill>
                  <a:schemeClr val="bg1"/>
                </a:solidFill>
                <a:ea typeface="SimSun" pitchFamily="2" charset="-122"/>
              </a:rPr>
              <a:t>2013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Accenture  All Rights Reserved. Accenture, its logo, and High Performance Delivered are trademarks of Accenture.</a:t>
            </a:r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2297113"/>
            <a:ext cx="35083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152400"/>
            <a:ext cx="6737742" cy="1143000"/>
          </a:xfrm>
        </p:spPr>
        <p:txBody>
          <a:bodyPr anchor="b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49" y="1371599"/>
            <a:ext cx="8414233" cy="4647236"/>
          </a:xfrm>
        </p:spPr>
        <p:txBody>
          <a:bodyPr wrap="square">
            <a:noAutofit/>
          </a:bodyPr>
          <a:lstStyle>
            <a:lvl1pPr marL="176213" indent="-176213">
              <a:tabLst/>
              <a:defRPr sz="2500">
                <a:latin typeface="Arial" pitchFamily="34" charset="0"/>
                <a:cs typeface="Arial" pitchFamily="34" charset="0"/>
              </a:defRPr>
            </a:lvl1pPr>
            <a:lvl2pPr marL="461963" indent="-234950">
              <a:defRPr sz="2100">
                <a:latin typeface="Arial" pitchFamily="34" charset="0"/>
                <a:cs typeface="Arial" pitchFamily="34" charset="0"/>
              </a:defRPr>
            </a:lvl2pPr>
            <a:lvl3pPr marL="687388" indent="-168275">
              <a:defRPr sz="1900">
                <a:latin typeface="Arial" pitchFamily="34" charset="0"/>
                <a:cs typeface="Arial" pitchFamily="34" charset="0"/>
              </a:defRPr>
            </a:lvl3pPr>
            <a:lvl4pPr marL="971550" indent="-227013">
              <a:defRPr sz="1900">
                <a:latin typeface="Arial" pitchFamily="34" charset="0"/>
                <a:cs typeface="Arial" pitchFamily="34" charset="0"/>
              </a:defRPr>
            </a:lvl4pPr>
            <a:lvl5pPr marL="1254125" indent="-227013">
              <a:defRPr sz="1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425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179C-4337-4C4B-90C0-155AA6857DA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38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44501" y="1127126"/>
            <a:ext cx="8251824" cy="435345"/>
          </a:xfrm>
          <a:prstGeom prst="rect">
            <a:avLst/>
          </a:prstGeom>
        </p:spPr>
        <p:txBody>
          <a:bodyPr lIns="0" tIns="45714" rIns="91429" bIns="45714"/>
          <a:lstStyle>
            <a:lvl1pPr marL="0" indent="0">
              <a:buNone/>
              <a:defRPr sz="2600">
                <a:solidFill>
                  <a:schemeClr val="bg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44627" y="1569910"/>
            <a:ext cx="8251698" cy="4856290"/>
          </a:xfrm>
          <a:prstGeom prst="rect">
            <a:avLst/>
          </a:prstGeom>
        </p:spPr>
        <p:txBody>
          <a:bodyPr lIns="0" tIns="45714" rIns="91429" bIns="45714">
            <a:normAutofit/>
          </a:bodyPr>
          <a:lstStyle>
            <a:lvl1pPr marL="239337" indent="-239337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</a:defRPr>
            </a:lvl1pPr>
            <a:lvl2pPr marL="573021" indent="-290479">
              <a:spcBef>
                <a:spcPct val="20000"/>
              </a:spcBef>
              <a:buFont typeface="Arial" charset="0"/>
              <a:buChar char="−"/>
              <a:defRPr sz="2400">
                <a:solidFill>
                  <a:schemeClr val="tx1"/>
                </a:solidFill>
              </a:defRPr>
            </a:lvl2pPr>
            <a:lvl3pPr marL="803181" indent="-230161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</a:defRPr>
            </a:lvl3pPr>
            <a:lvl4pPr marL="1031754" indent="-228573">
              <a:spcBef>
                <a:spcPct val="20000"/>
              </a:spcBef>
              <a:buFont typeface="Arial" charset="0"/>
              <a:buChar char="−"/>
              <a:defRPr sz="20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marL="266700" indent="-266700">
              <a:spcBef>
                <a:spcPct val="20000"/>
              </a:spcBef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Click to edit Master text styles</a:t>
            </a:r>
          </a:p>
          <a:p>
            <a:pPr marL="573021" lvl="1" indent="-290479">
              <a:spcBef>
                <a:spcPct val="20000"/>
              </a:spcBef>
              <a:buFont typeface="Arial" charset="0"/>
              <a:buChar char="−"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Second level</a:t>
            </a:r>
          </a:p>
          <a:p>
            <a:pPr marL="803181" lvl="2" indent="-230161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Third level</a:t>
            </a:r>
          </a:p>
          <a:p>
            <a:pPr marL="1031754" lvl="3" indent="-228573">
              <a:spcBef>
                <a:spcPct val="20000"/>
              </a:spcBef>
              <a:buFont typeface="Arial" charset="0"/>
              <a:buChar char="−"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Fourth level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9751" y="6572251"/>
            <a:ext cx="53657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10568E-0330-438E-AB46-11C1F199892A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570921"/>
            <a:ext cx="868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17" y="6279130"/>
            <a:ext cx="2520922" cy="176465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459321" y="6003920"/>
            <a:ext cx="1444838" cy="420619"/>
            <a:chOff x="448031" y="5788818"/>
            <a:chExt cx="2183719" cy="6357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 All rights reserved.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63550" y="152400"/>
            <a:ext cx="6775450" cy="11430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0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4463" y="6324600"/>
            <a:ext cx="44894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69163" y="6503988"/>
            <a:ext cx="1693862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DCC327-FE40-4280-BFB6-A215DACBACC5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2730506" y="6632575"/>
            <a:ext cx="3683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2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5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589F-8EC3-426D-97CD-92627B588B5F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308E-67C2-429A-94F0-D157D6CBFDBC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E2A4-0719-47B3-839C-73F4F73712B7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47DF-B913-4FAF-9121-0F99A64B4E58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4714-9E8C-405D-A354-EA73F2679AA5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D055-DA6A-4E59-90DF-27D70A469FFD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C73F-A0E2-4F71-BDB6-B5D62988C38C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56F3-092A-4D21-9FBF-0CE4DDF22BDB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88F-8CF8-4B99-9F51-2DD38D5B0A2F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97C7-5372-41EE-870F-D1F111118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0" y="0"/>
            <a:ext cx="9144000" cy="1222375"/>
          </a:xfrm>
          <a:prstGeom prst="rect">
            <a:avLst/>
          </a:prstGeom>
          <a:solidFill>
            <a:srgbClr val="0070C0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  <p:sldLayoutId id="2147483666" r:id="rId15"/>
    <p:sldLayoutId id="2147483667" r:id="rId16"/>
  </p:sldLayoutIdLst>
  <p:transition>
    <p:wedg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6.jpeg"/><Relationship Id="rId3" Type="http://schemas.openxmlformats.org/officeDocument/2006/relationships/tags" Target="../tags/tag4.xml"/><Relationship Id="rId21" Type="http://schemas.openxmlformats.org/officeDocument/2006/relationships/image" Target="../media/image30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9.png"/><Relationship Id="rId2" Type="http://schemas.openxmlformats.org/officeDocument/2006/relationships/tags" Target="../tags/tag3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28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32.jpeg"/><Relationship Id="rId10" Type="http://schemas.openxmlformats.org/officeDocument/2006/relationships/tags" Target="../tags/tag11.xml"/><Relationship Id="rId19" Type="http://schemas.openxmlformats.org/officeDocument/2006/relationships/image" Target="../media/image27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://en.wikipedia.org/wiki/File:Blue_Cross_Blue_Shield_Association_logo.gif" TargetMode="External"/><Relationship Id="rId18" Type="http://schemas.openxmlformats.org/officeDocument/2006/relationships/image" Target="../media/image44.png"/><Relationship Id="rId3" Type="http://schemas.openxmlformats.org/officeDocument/2006/relationships/hyperlink" Target="https://www.extendhealth.com/" TargetMode="External"/><Relationship Id="rId21" Type="http://schemas.openxmlformats.org/officeDocument/2006/relationships/image" Target="../media/image47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11" Type="http://schemas.openxmlformats.org/officeDocument/2006/relationships/hyperlink" Target="http://www.towerswatson.com/" TargetMode="External"/><Relationship Id="rId5" Type="http://schemas.openxmlformats.org/officeDocument/2006/relationships/hyperlink" Target="http://www.bcbsm.com/" TargetMode="External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19" Type="http://schemas.openxmlformats.org/officeDocument/2006/relationships/image" Target="../media/image45.jpe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dhs.gov/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hyperlink" Target="http://www.irs.gov/index.html" TargetMode="External"/><Relationship Id="rId10" Type="http://schemas.openxmlformats.org/officeDocument/2006/relationships/hyperlink" Target="http://gettyimages.com/detail/AA020149/Photodisc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4648200"/>
            <a:ext cx="8099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HIX Overview for Healthcare Technology Network of Greater Washington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CC327-FE40-4280-BFB6-A215DACBACC5}" type="slidenum">
              <a:rPr lang="en-US" smtClean="0">
                <a:solidFill>
                  <a:srgbClr val="666666"/>
                </a:solidFill>
              </a:rPr>
              <a:pPr/>
              <a:t>9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0800000">
            <a:off x="1828795" y="1270860"/>
            <a:ext cx="5749870" cy="2419209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173159" y="1672479"/>
            <a:ext cx="158633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Operate                Exchange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029874" y="1672479"/>
            <a:ext cx="19977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1019175"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Do 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Not Operate                   Exchange </a:t>
            </a:r>
            <a:endParaRPr lang="en-US" sz="1600" b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115856" y="2896869"/>
            <a:ext cx="11303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Partner                            with HHS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09600" y="1629906"/>
            <a:ext cx="1472740" cy="541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State-based </a:t>
            </a:r>
            <a:r>
              <a:rPr lang="en-US" sz="1800" b="1" dirty="0">
                <a:latin typeface="Calibri" pitchFamily="34" charset="0"/>
                <a:cs typeface="Arial" pitchFamily="34" charset="0"/>
              </a:rPr>
              <a:t>Exchange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27561" y="3886200"/>
            <a:ext cx="4124518" cy="27392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Partnership Model</a:t>
            </a:r>
          </a:p>
          <a:p>
            <a:pPr marL="231775" indent="-231775" defTabSz="1019175">
              <a:spcAft>
                <a:spcPts val="600"/>
              </a:spcAft>
              <a:buFontTx/>
              <a:buChar char="•"/>
            </a:pPr>
            <a:r>
              <a:rPr lang="en-US" sz="1800" b="0" dirty="0">
                <a:latin typeface="Calibri" pitchFamily="34" charset="0"/>
                <a:cs typeface="Arial" pitchFamily="34" charset="0"/>
              </a:rPr>
              <a:t>Feds </a:t>
            </a:r>
            <a:r>
              <a:rPr lang="en-US" sz="1800" b="0" dirty="0" smtClean="0">
                <a:latin typeface="Calibri" pitchFamily="34" charset="0"/>
                <a:cs typeface="Arial" pitchFamily="34" charset="0"/>
              </a:rPr>
              <a:t>perform </a:t>
            </a:r>
            <a:r>
              <a:rPr lang="en-US" sz="1800" b="0" dirty="0">
                <a:latin typeface="Calibri" pitchFamily="34" charset="0"/>
                <a:cs typeface="Arial" pitchFamily="34" charset="0"/>
              </a:rPr>
              <a:t>Exchange eligibility, screen for Medicaid eligibility and refer to states for final determination</a:t>
            </a:r>
          </a:p>
          <a:p>
            <a:pPr marL="231775" indent="-231775" defTabSz="1019175">
              <a:spcAft>
                <a:spcPts val="600"/>
              </a:spcAft>
              <a:buFontTx/>
              <a:buChar char="•"/>
            </a:pPr>
            <a:r>
              <a:rPr lang="en-US" sz="1800" b="0" dirty="0">
                <a:latin typeface="Calibri" pitchFamily="34" charset="0"/>
                <a:cs typeface="Arial" pitchFamily="34" charset="0"/>
              </a:rPr>
              <a:t>Feds handle core exchange functions such as plan shopping, enrollment, billing, plan management, etc.</a:t>
            </a:r>
          </a:p>
          <a:p>
            <a:pPr marL="231775" indent="-231775" defTabSz="1019175">
              <a:spcAft>
                <a:spcPts val="600"/>
              </a:spcAft>
              <a:buFontTx/>
              <a:buChar char="•"/>
            </a:pPr>
            <a:r>
              <a:rPr lang="en-US" sz="1800" b="0" dirty="0">
                <a:latin typeface="Calibri" pitchFamily="34" charset="0"/>
                <a:cs typeface="Arial" pitchFamily="34" charset="0"/>
              </a:rPr>
              <a:t>States have the option to handle plan management and customer </a:t>
            </a:r>
            <a:r>
              <a:rPr lang="en-US" sz="1800" b="0" dirty="0" smtClean="0">
                <a:latin typeface="Calibri" pitchFamily="34" charset="0"/>
                <a:cs typeface="Arial" pitchFamily="34" charset="0"/>
              </a:rPr>
              <a:t>service</a:t>
            </a:r>
            <a:endParaRPr lang="en-US" sz="1800" b="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519254" y="1629906"/>
            <a:ext cx="1482425" cy="762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1800" b="1" dirty="0" smtClean="0">
                <a:latin typeface="Calibri" pitchFamily="34" charset="0"/>
                <a:cs typeface="Arial" pitchFamily="34" charset="0"/>
              </a:rPr>
              <a:t>Federally-Facilitated </a:t>
            </a:r>
            <a:r>
              <a:rPr lang="en-US" sz="1800" b="1" dirty="0">
                <a:latin typeface="Calibri" pitchFamily="34" charset="0"/>
                <a:cs typeface="Arial" pitchFamily="34" charset="0"/>
              </a:rPr>
              <a:t>Exchange</a:t>
            </a:r>
          </a:p>
        </p:txBody>
      </p:sp>
      <p:sp>
        <p:nvSpPr>
          <p:cNvPr id="39" name="PPTShape_0"/>
          <p:cNvSpPr txBox="1">
            <a:spLocks noChangeArrowheads="1"/>
          </p:cNvSpPr>
          <p:nvPr/>
        </p:nvSpPr>
        <p:spPr bwMode="auto">
          <a:xfrm>
            <a:off x="4916775" y="3886200"/>
            <a:ext cx="3922426" cy="23852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1019175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Managed Services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Model</a:t>
            </a:r>
          </a:p>
          <a:p>
            <a:pPr marL="231775" marR="0" lvl="0" indent="-231775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States “rent” MAGI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(Modified Adjusted Gross Income) eligibility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determination from the Feds</a:t>
            </a:r>
          </a:p>
          <a:p>
            <a:pPr marL="231775" marR="0" lvl="0" indent="-231775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States handle core exchange functions such as plan shopping, enrollment, billing, plan management, etc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Types of Public Health Insurance Exchanges</a:t>
            </a:r>
            <a:endParaRPr lang="en-US" sz="2800" dirty="0"/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9" y="2435105"/>
            <a:ext cx="2108421" cy="128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8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0" y="84160"/>
            <a:ext cx="6737742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j-lt"/>
              </a:rPr>
              <a:t>State Based Exchange Landscape</a:t>
            </a:r>
            <a:endParaRPr lang="en-US" sz="28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2179C-4337-4C4B-90C0-155AA6857DAE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1026" name="Picture 2" descr="C:\Users\alison.p.burkowske\Desktop\TechNet meeting\exchange_activity_map_v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7" y="1238559"/>
            <a:ext cx="7620000" cy="55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61" y="84160"/>
            <a:ext cx="8175483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j-lt"/>
              </a:rPr>
              <a:t>State Based Exchange Key Policy Decisions</a:t>
            </a:r>
            <a:endParaRPr lang="en-US" sz="2800" b="0" dirty="0">
              <a:latin typeface="+mj-lt"/>
            </a:endParaRPr>
          </a:p>
        </p:txBody>
      </p:sp>
      <p:sp>
        <p:nvSpPr>
          <p:cNvPr id="7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410568E-0330-438E-AB46-11C1F199892A}" type="slidenum">
              <a:rPr lang="en-US" smtClean="0"/>
              <a:pPr algn="ctr"/>
              <a:t>11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10680"/>
            <a:ext cx="868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430" y="1480362"/>
            <a:ext cx="83296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Market Organizer or Active Purchaser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Will the Exchange negotiate rates and benefits with carriers and drive a state health policy agenda via its contracting practices?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Premium Billing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State exchanges must manage premium billing for the SHOP exchange but have the option to ask payers to handle this function for Individual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Governance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“SBE” is not a homogenous term and there are different models states have chosen for  governing the exchange 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Medicaid Expansion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decision will have material impact on the size of the SBE market and the financial sustainability of the exchange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18446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/>
        </p:nvSpPr>
        <p:spPr bwMode="auto">
          <a:xfrm>
            <a:off x="395707" y="4195956"/>
            <a:ext cx="1616075" cy="1795463"/>
          </a:xfrm>
          <a:custGeom>
            <a:avLst/>
            <a:gdLst/>
            <a:ahLst/>
            <a:cxnLst>
              <a:cxn ang="0">
                <a:pos x="168" y="153"/>
              </a:cxn>
              <a:cxn ang="0">
                <a:pos x="380" y="0"/>
              </a:cxn>
              <a:cxn ang="0">
                <a:pos x="481" y="27"/>
              </a:cxn>
              <a:cxn ang="0">
                <a:pos x="530" y="76"/>
              </a:cxn>
              <a:cxn ang="0">
                <a:pos x="729" y="95"/>
              </a:cxn>
              <a:cxn ang="0">
                <a:pos x="735" y="604"/>
              </a:cxn>
              <a:cxn ang="0">
                <a:pos x="800" y="619"/>
              </a:cxn>
              <a:cxn ang="0">
                <a:pos x="830" y="680"/>
              </a:cxn>
              <a:cxn ang="0">
                <a:pos x="876" y="659"/>
              </a:cxn>
              <a:cxn ang="0">
                <a:pos x="972" y="797"/>
              </a:cxn>
              <a:cxn ang="0">
                <a:pos x="1054" y="861"/>
              </a:cxn>
              <a:cxn ang="0">
                <a:pos x="1051" y="916"/>
              </a:cxn>
              <a:cxn ang="0">
                <a:pos x="947" y="923"/>
              </a:cxn>
              <a:cxn ang="0">
                <a:pos x="901" y="754"/>
              </a:cxn>
              <a:cxn ang="0">
                <a:pos x="573" y="588"/>
              </a:cxn>
              <a:cxn ang="0">
                <a:pos x="582" y="640"/>
              </a:cxn>
              <a:cxn ang="0">
                <a:pos x="508" y="708"/>
              </a:cxn>
              <a:cxn ang="0">
                <a:pos x="496" y="683"/>
              </a:cxn>
              <a:cxn ang="0">
                <a:pos x="475" y="683"/>
              </a:cxn>
              <a:cxn ang="0">
                <a:pos x="416" y="824"/>
              </a:cxn>
              <a:cxn ang="0">
                <a:pos x="233" y="963"/>
              </a:cxn>
              <a:cxn ang="0">
                <a:pos x="52" y="1029"/>
              </a:cxn>
              <a:cxn ang="0">
                <a:pos x="0" y="1020"/>
              </a:cxn>
              <a:cxn ang="0">
                <a:pos x="208" y="901"/>
              </a:cxn>
              <a:cxn ang="0">
                <a:pos x="233" y="901"/>
              </a:cxn>
              <a:cxn ang="0">
                <a:pos x="309" y="809"/>
              </a:cxn>
              <a:cxn ang="0">
                <a:pos x="343" y="806"/>
              </a:cxn>
              <a:cxn ang="0">
                <a:pos x="395" y="736"/>
              </a:cxn>
              <a:cxn ang="0">
                <a:pos x="377" y="705"/>
              </a:cxn>
              <a:cxn ang="0">
                <a:pos x="266" y="720"/>
              </a:cxn>
              <a:cxn ang="0">
                <a:pos x="190" y="545"/>
              </a:cxn>
              <a:cxn ang="0">
                <a:pos x="233" y="466"/>
              </a:cxn>
              <a:cxn ang="0">
                <a:pos x="303" y="438"/>
              </a:cxn>
              <a:cxn ang="0">
                <a:pos x="278" y="368"/>
              </a:cxn>
              <a:cxn ang="0">
                <a:pos x="205" y="401"/>
              </a:cxn>
              <a:cxn ang="0">
                <a:pos x="150" y="300"/>
              </a:cxn>
              <a:cxn ang="0">
                <a:pos x="211" y="276"/>
              </a:cxn>
              <a:cxn ang="0">
                <a:pos x="266" y="303"/>
              </a:cxn>
              <a:cxn ang="0">
                <a:pos x="291" y="288"/>
              </a:cxn>
              <a:cxn ang="0">
                <a:pos x="245" y="202"/>
              </a:cxn>
              <a:cxn ang="0">
                <a:pos x="165" y="196"/>
              </a:cxn>
              <a:cxn ang="0">
                <a:pos x="168" y="153"/>
              </a:cxn>
            </a:cxnLst>
            <a:rect l="0" t="0" r="r" b="b"/>
            <a:pathLst>
              <a:path w="1054" h="1029">
                <a:moveTo>
                  <a:pt x="168" y="153"/>
                </a:moveTo>
                <a:lnTo>
                  <a:pt x="380" y="0"/>
                </a:lnTo>
                <a:lnTo>
                  <a:pt x="481" y="27"/>
                </a:lnTo>
                <a:lnTo>
                  <a:pt x="530" y="76"/>
                </a:lnTo>
                <a:lnTo>
                  <a:pt x="729" y="95"/>
                </a:lnTo>
                <a:lnTo>
                  <a:pt x="735" y="604"/>
                </a:lnTo>
                <a:lnTo>
                  <a:pt x="800" y="619"/>
                </a:lnTo>
                <a:lnTo>
                  <a:pt x="830" y="680"/>
                </a:lnTo>
                <a:lnTo>
                  <a:pt x="876" y="659"/>
                </a:lnTo>
                <a:lnTo>
                  <a:pt x="972" y="797"/>
                </a:lnTo>
                <a:lnTo>
                  <a:pt x="1054" y="861"/>
                </a:lnTo>
                <a:lnTo>
                  <a:pt x="1051" y="916"/>
                </a:lnTo>
                <a:lnTo>
                  <a:pt x="947" y="923"/>
                </a:lnTo>
                <a:lnTo>
                  <a:pt x="901" y="754"/>
                </a:lnTo>
                <a:lnTo>
                  <a:pt x="573" y="588"/>
                </a:lnTo>
                <a:lnTo>
                  <a:pt x="582" y="640"/>
                </a:lnTo>
                <a:lnTo>
                  <a:pt x="508" y="708"/>
                </a:lnTo>
                <a:lnTo>
                  <a:pt x="496" y="683"/>
                </a:lnTo>
                <a:lnTo>
                  <a:pt x="475" y="683"/>
                </a:lnTo>
                <a:lnTo>
                  <a:pt x="416" y="824"/>
                </a:lnTo>
                <a:lnTo>
                  <a:pt x="233" y="963"/>
                </a:lnTo>
                <a:lnTo>
                  <a:pt x="52" y="1029"/>
                </a:lnTo>
                <a:lnTo>
                  <a:pt x="0" y="1020"/>
                </a:lnTo>
                <a:lnTo>
                  <a:pt x="208" y="901"/>
                </a:lnTo>
                <a:lnTo>
                  <a:pt x="233" y="901"/>
                </a:lnTo>
                <a:lnTo>
                  <a:pt x="309" y="809"/>
                </a:lnTo>
                <a:lnTo>
                  <a:pt x="343" y="806"/>
                </a:lnTo>
                <a:lnTo>
                  <a:pt x="395" y="736"/>
                </a:lnTo>
                <a:lnTo>
                  <a:pt x="377" y="705"/>
                </a:lnTo>
                <a:lnTo>
                  <a:pt x="266" y="720"/>
                </a:lnTo>
                <a:lnTo>
                  <a:pt x="190" y="545"/>
                </a:lnTo>
                <a:lnTo>
                  <a:pt x="233" y="466"/>
                </a:lnTo>
                <a:lnTo>
                  <a:pt x="303" y="438"/>
                </a:lnTo>
                <a:lnTo>
                  <a:pt x="278" y="368"/>
                </a:lnTo>
                <a:lnTo>
                  <a:pt x="205" y="401"/>
                </a:lnTo>
                <a:lnTo>
                  <a:pt x="150" y="300"/>
                </a:lnTo>
                <a:lnTo>
                  <a:pt x="211" y="276"/>
                </a:lnTo>
                <a:lnTo>
                  <a:pt x="266" y="303"/>
                </a:lnTo>
                <a:lnTo>
                  <a:pt x="291" y="288"/>
                </a:lnTo>
                <a:lnTo>
                  <a:pt x="245" y="202"/>
                </a:lnTo>
                <a:lnTo>
                  <a:pt x="165" y="196"/>
                </a:lnTo>
                <a:lnTo>
                  <a:pt x="168" y="153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0" y="84160"/>
            <a:ext cx="6737742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j-lt"/>
              </a:rPr>
              <a:t>Active Purchaser vs. Market Organizer</a:t>
            </a:r>
            <a:endParaRPr lang="en-US" sz="2800" b="0" dirty="0">
              <a:latin typeface="+mj-lt"/>
            </a:endParaRPr>
          </a:p>
        </p:txBody>
      </p:sp>
      <p:sp>
        <p:nvSpPr>
          <p:cNvPr id="7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410568E-0330-438E-AB46-11C1F199892A}" type="slidenum">
              <a:rPr lang="en-US" smtClean="0"/>
              <a:pPr algn="ctr"/>
              <a:t>12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10680"/>
            <a:ext cx="868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331133" y="5715075"/>
            <a:ext cx="990600" cy="834672"/>
            <a:chOff x="2112" y="2840"/>
            <a:chExt cx="577" cy="444"/>
          </a:xfrm>
          <a:solidFill>
            <a:schemeClr val="accent1">
              <a:lumMod val="75000"/>
            </a:schemeClr>
          </a:solidFill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112" y="2840"/>
              <a:ext cx="577" cy="444"/>
              <a:chOff x="2112" y="2840"/>
              <a:chExt cx="577" cy="444"/>
            </a:xfrm>
            <a:grpFill/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2112" y="2896"/>
                <a:ext cx="44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45"/>
                  </a:cxn>
                  <a:cxn ang="0">
                    <a:pos x="25" y="0"/>
                  </a:cxn>
                  <a:cxn ang="0">
                    <a:pos x="44" y="13"/>
                  </a:cxn>
                  <a:cxn ang="0">
                    <a:pos x="23" y="64"/>
                  </a:cxn>
                  <a:cxn ang="0">
                    <a:pos x="0" y="64"/>
                  </a:cxn>
                </a:cxnLst>
                <a:rect l="0" t="0" r="r" b="b"/>
                <a:pathLst>
                  <a:path w="44" h="64">
                    <a:moveTo>
                      <a:pt x="0" y="64"/>
                    </a:moveTo>
                    <a:lnTo>
                      <a:pt x="0" y="45"/>
                    </a:lnTo>
                    <a:lnTo>
                      <a:pt x="25" y="0"/>
                    </a:lnTo>
                    <a:lnTo>
                      <a:pt x="44" y="13"/>
                    </a:lnTo>
                    <a:lnTo>
                      <a:pt x="23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2175" y="2840"/>
                <a:ext cx="83" cy="81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0" y="48"/>
                  </a:cxn>
                  <a:cxn ang="0">
                    <a:pos x="32" y="74"/>
                  </a:cxn>
                  <a:cxn ang="0">
                    <a:pos x="69" y="81"/>
                  </a:cxn>
                  <a:cxn ang="0">
                    <a:pos x="83" y="49"/>
                  </a:cxn>
                  <a:cxn ang="0">
                    <a:pos x="74" y="0"/>
                  </a:cxn>
                  <a:cxn ang="0">
                    <a:pos x="18" y="9"/>
                  </a:cxn>
                </a:cxnLst>
                <a:rect l="0" t="0" r="r" b="b"/>
                <a:pathLst>
                  <a:path w="83" h="81">
                    <a:moveTo>
                      <a:pt x="18" y="9"/>
                    </a:moveTo>
                    <a:lnTo>
                      <a:pt x="0" y="48"/>
                    </a:lnTo>
                    <a:lnTo>
                      <a:pt x="32" y="74"/>
                    </a:lnTo>
                    <a:lnTo>
                      <a:pt x="69" y="81"/>
                    </a:lnTo>
                    <a:lnTo>
                      <a:pt x="83" y="49"/>
                    </a:lnTo>
                    <a:lnTo>
                      <a:pt x="74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2253" y="2896"/>
                <a:ext cx="123" cy="9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4" y="0"/>
                  </a:cxn>
                  <a:cxn ang="0">
                    <a:pos x="100" y="39"/>
                  </a:cxn>
                  <a:cxn ang="0">
                    <a:pos x="116" y="48"/>
                  </a:cxn>
                  <a:cxn ang="0">
                    <a:pos x="123" y="80"/>
                  </a:cxn>
                  <a:cxn ang="0">
                    <a:pos x="81" y="85"/>
                  </a:cxn>
                  <a:cxn ang="0">
                    <a:pos x="51" y="91"/>
                  </a:cxn>
                  <a:cxn ang="0">
                    <a:pos x="0" y="32"/>
                  </a:cxn>
                </a:cxnLst>
                <a:rect l="0" t="0" r="r" b="b"/>
                <a:pathLst>
                  <a:path w="123" h="91">
                    <a:moveTo>
                      <a:pt x="0" y="32"/>
                    </a:moveTo>
                    <a:lnTo>
                      <a:pt x="84" y="0"/>
                    </a:lnTo>
                    <a:lnTo>
                      <a:pt x="100" y="39"/>
                    </a:lnTo>
                    <a:lnTo>
                      <a:pt x="116" y="48"/>
                    </a:lnTo>
                    <a:lnTo>
                      <a:pt x="123" y="80"/>
                    </a:lnTo>
                    <a:lnTo>
                      <a:pt x="81" y="85"/>
                    </a:lnTo>
                    <a:lnTo>
                      <a:pt x="51" y="9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2380" y="2965"/>
                <a:ext cx="98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5"/>
                  </a:cxn>
                  <a:cxn ang="0">
                    <a:pos x="26" y="48"/>
                  </a:cxn>
                  <a:cxn ang="0">
                    <a:pos x="42" y="38"/>
                  </a:cxn>
                  <a:cxn ang="0">
                    <a:pos x="72" y="39"/>
                  </a:cxn>
                  <a:cxn ang="0">
                    <a:pos x="98" y="20"/>
                  </a:cxn>
                  <a:cxn ang="0">
                    <a:pos x="81" y="13"/>
                  </a:cxn>
                  <a:cxn ang="0">
                    <a:pos x="68" y="0"/>
                  </a:cxn>
                  <a:cxn ang="0">
                    <a:pos x="15" y="2"/>
                  </a:cxn>
                </a:cxnLst>
                <a:rect l="0" t="0" r="r" b="b"/>
                <a:pathLst>
                  <a:path w="98" h="48">
                    <a:moveTo>
                      <a:pt x="15" y="2"/>
                    </a:moveTo>
                    <a:lnTo>
                      <a:pt x="0" y="45"/>
                    </a:lnTo>
                    <a:lnTo>
                      <a:pt x="26" y="48"/>
                    </a:lnTo>
                    <a:lnTo>
                      <a:pt x="42" y="38"/>
                    </a:lnTo>
                    <a:lnTo>
                      <a:pt x="72" y="39"/>
                    </a:lnTo>
                    <a:lnTo>
                      <a:pt x="98" y="20"/>
                    </a:lnTo>
                    <a:lnTo>
                      <a:pt x="81" y="13"/>
                    </a:lnTo>
                    <a:lnTo>
                      <a:pt x="68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409" y="3033"/>
                <a:ext cx="40" cy="3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3"/>
                  </a:cxn>
                  <a:cxn ang="0">
                    <a:pos x="6" y="35"/>
                  </a:cxn>
                  <a:cxn ang="0">
                    <a:pos x="40" y="27"/>
                  </a:cxn>
                  <a:cxn ang="0">
                    <a:pos x="35" y="0"/>
                  </a:cxn>
                </a:cxnLst>
                <a:rect l="0" t="0" r="r" b="b"/>
                <a:pathLst>
                  <a:path w="40" h="35">
                    <a:moveTo>
                      <a:pt x="35" y="0"/>
                    </a:moveTo>
                    <a:lnTo>
                      <a:pt x="0" y="3"/>
                    </a:lnTo>
                    <a:lnTo>
                      <a:pt x="6" y="35"/>
                    </a:lnTo>
                    <a:lnTo>
                      <a:pt x="40" y="2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453" y="3071"/>
                <a:ext cx="27" cy="3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7" y="0"/>
                  </a:cxn>
                  <a:cxn ang="0">
                    <a:pos x="27" y="30"/>
                  </a:cxn>
                  <a:cxn ang="0">
                    <a:pos x="9" y="34"/>
                  </a:cxn>
                  <a:cxn ang="0">
                    <a:pos x="0" y="13"/>
                  </a:cxn>
                </a:cxnLst>
                <a:rect l="0" t="0" r="r" b="b"/>
                <a:pathLst>
                  <a:path w="27" h="34">
                    <a:moveTo>
                      <a:pt x="0" y="13"/>
                    </a:moveTo>
                    <a:lnTo>
                      <a:pt x="27" y="0"/>
                    </a:lnTo>
                    <a:lnTo>
                      <a:pt x="27" y="30"/>
                    </a:lnTo>
                    <a:lnTo>
                      <a:pt x="9" y="3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2522" y="3087"/>
                <a:ext cx="167" cy="19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75"/>
                  </a:cxn>
                  <a:cxn ang="0">
                    <a:pos x="20" y="112"/>
                  </a:cxn>
                  <a:cxn ang="0">
                    <a:pos x="20" y="179"/>
                  </a:cxn>
                  <a:cxn ang="0">
                    <a:pos x="60" y="197"/>
                  </a:cxn>
                  <a:cxn ang="0">
                    <a:pos x="78" y="158"/>
                  </a:cxn>
                  <a:cxn ang="0">
                    <a:pos x="129" y="149"/>
                  </a:cxn>
                  <a:cxn ang="0">
                    <a:pos x="167" y="106"/>
                  </a:cxn>
                  <a:cxn ang="0">
                    <a:pos x="127" y="39"/>
                  </a:cxn>
                  <a:cxn ang="0">
                    <a:pos x="28" y="0"/>
                  </a:cxn>
                </a:cxnLst>
                <a:rect l="0" t="0" r="r" b="b"/>
                <a:pathLst>
                  <a:path w="167" h="197">
                    <a:moveTo>
                      <a:pt x="28" y="0"/>
                    </a:moveTo>
                    <a:lnTo>
                      <a:pt x="0" y="75"/>
                    </a:lnTo>
                    <a:lnTo>
                      <a:pt x="20" y="112"/>
                    </a:lnTo>
                    <a:lnTo>
                      <a:pt x="20" y="179"/>
                    </a:lnTo>
                    <a:lnTo>
                      <a:pt x="60" y="197"/>
                    </a:lnTo>
                    <a:lnTo>
                      <a:pt x="78" y="158"/>
                    </a:lnTo>
                    <a:lnTo>
                      <a:pt x="129" y="149"/>
                    </a:lnTo>
                    <a:lnTo>
                      <a:pt x="167" y="106"/>
                    </a:lnTo>
                    <a:lnTo>
                      <a:pt x="127" y="3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463" y="2995"/>
              <a:ext cx="92" cy="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23"/>
                </a:cxn>
                <a:cxn ang="0">
                  <a:pos x="8" y="41"/>
                </a:cxn>
                <a:cxn ang="0">
                  <a:pos x="25" y="47"/>
                </a:cxn>
                <a:cxn ang="0">
                  <a:pos x="43" y="77"/>
                </a:cxn>
                <a:cxn ang="0">
                  <a:pos x="91" y="65"/>
                </a:cxn>
                <a:cxn ang="0">
                  <a:pos x="92" y="33"/>
                </a:cxn>
                <a:cxn ang="0">
                  <a:pos x="57" y="6"/>
                </a:cxn>
                <a:cxn ang="0">
                  <a:pos x="19" y="0"/>
                </a:cxn>
              </a:cxnLst>
              <a:rect l="0" t="0" r="r" b="b"/>
              <a:pathLst>
                <a:path w="92" h="77">
                  <a:moveTo>
                    <a:pt x="19" y="0"/>
                  </a:moveTo>
                  <a:lnTo>
                    <a:pt x="0" y="23"/>
                  </a:lnTo>
                  <a:lnTo>
                    <a:pt x="8" y="41"/>
                  </a:lnTo>
                  <a:lnTo>
                    <a:pt x="25" y="47"/>
                  </a:lnTo>
                  <a:lnTo>
                    <a:pt x="43" y="77"/>
                  </a:lnTo>
                  <a:lnTo>
                    <a:pt x="91" y="65"/>
                  </a:lnTo>
                  <a:lnTo>
                    <a:pt x="92" y="33"/>
                  </a:lnTo>
                  <a:lnTo>
                    <a:pt x="57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85"/>
          <p:cNvGrpSpPr>
            <a:grpSpLocks noChangeAspect="1"/>
          </p:cNvGrpSpPr>
          <p:nvPr/>
        </p:nvGrpSpPr>
        <p:grpSpPr bwMode="auto">
          <a:xfrm>
            <a:off x="1720323" y="1403309"/>
            <a:ext cx="6914598" cy="4546752"/>
            <a:chOff x="3352800" y="1981200"/>
            <a:chExt cx="5384284" cy="3541190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339523" y="1981200"/>
              <a:ext cx="397561" cy="657515"/>
            </a:xfrm>
            <a:custGeom>
              <a:avLst/>
              <a:gdLst/>
              <a:ahLst/>
              <a:cxnLst>
                <a:cxn ang="0">
                  <a:pos x="49" y="10"/>
                </a:cxn>
                <a:cxn ang="0">
                  <a:pos x="18" y="69"/>
                </a:cxn>
                <a:cxn ang="0">
                  <a:pos x="33" y="91"/>
                </a:cxn>
                <a:cxn ang="0">
                  <a:pos x="18" y="118"/>
                </a:cxn>
                <a:cxn ang="0">
                  <a:pos x="27" y="127"/>
                </a:cxn>
                <a:cxn ang="0">
                  <a:pos x="21" y="145"/>
                </a:cxn>
                <a:cxn ang="0">
                  <a:pos x="21" y="175"/>
                </a:cxn>
                <a:cxn ang="0">
                  <a:pos x="0" y="186"/>
                </a:cxn>
                <a:cxn ang="0">
                  <a:pos x="8" y="195"/>
                </a:cxn>
                <a:cxn ang="0">
                  <a:pos x="52" y="307"/>
                </a:cxn>
                <a:cxn ang="0">
                  <a:pos x="87" y="321"/>
                </a:cxn>
                <a:cxn ang="0">
                  <a:pos x="85" y="298"/>
                </a:cxn>
                <a:cxn ang="0">
                  <a:pos x="102" y="280"/>
                </a:cxn>
                <a:cxn ang="0">
                  <a:pos x="96" y="261"/>
                </a:cxn>
                <a:cxn ang="0">
                  <a:pos x="139" y="238"/>
                </a:cxn>
                <a:cxn ang="0">
                  <a:pos x="141" y="207"/>
                </a:cxn>
                <a:cxn ang="0">
                  <a:pos x="166" y="205"/>
                </a:cxn>
                <a:cxn ang="0">
                  <a:pos x="186" y="181"/>
                </a:cxn>
                <a:cxn ang="0">
                  <a:pos x="210" y="165"/>
                </a:cxn>
                <a:cxn ang="0">
                  <a:pos x="210" y="145"/>
                </a:cxn>
                <a:cxn ang="0">
                  <a:pos x="177" y="139"/>
                </a:cxn>
                <a:cxn ang="0">
                  <a:pos x="171" y="117"/>
                </a:cxn>
                <a:cxn ang="0">
                  <a:pos x="138" y="114"/>
                </a:cxn>
                <a:cxn ang="0">
                  <a:pos x="111" y="19"/>
                </a:cxn>
                <a:cxn ang="0">
                  <a:pos x="99" y="0"/>
                </a:cxn>
                <a:cxn ang="0">
                  <a:pos x="66" y="8"/>
                </a:cxn>
                <a:cxn ang="0">
                  <a:pos x="60" y="17"/>
                </a:cxn>
                <a:cxn ang="0">
                  <a:pos x="49" y="10"/>
                </a:cxn>
              </a:cxnLst>
              <a:rect l="0" t="0" r="r" b="b"/>
              <a:pathLst>
                <a:path w="210" h="321">
                  <a:moveTo>
                    <a:pt x="49" y="10"/>
                  </a:moveTo>
                  <a:lnTo>
                    <a:pt x="18" y="69"/>
                  </a:lnTo>
                  <a:lnTo>
                    <a:pt x="33" y="91"/>
                  </a:lnTo>
                  <a:lnTo>
                    <a:pt x="18" y="118"/>
                  </a:lnTo>
                  <a:lnTo>
                    <a:pt x="27" y="127"/>
                  </a:lnTo>
                  <a:lnTo>
                    <a:pt x="21" y="145"/>
                  </a:lnTo>
                  <a:lnTo>
                    <a:pt x="21" y="175"/>
                  </a:lnTo>
                  <a:lnTo>
                    <a:pt x="0" y="186"/>
                  </a:lnTo>
                  <a:lnTo>
                    <a:pt x="8" y="195"/>
                  </a:lnTo>
                  <a:lnTo>
                    <a:pt x="52" y="307"/>
                  </a:lnTo>
                  <a:lnTo>
                    <a:pt x="87" y="321"/>
                  </a:lnTo>
                  <a:lnTo>
                    <a:pt x="85" y="298"/>
                  </a:lnTo>
                  <a:lnTo>
                    <a:pt x="102" y="280"/>
                  </a:lnTo>
                  <a:lnTo>
                    <a:pt x="96" y="261"/>
                  </a:lnTo>
                  <a:lnTo>
                    <a:pt x="139" y="238"/>
                  </a:lnTo>
                  <a:lnTo>
                    <a:pt x="141" y="207"/>
                  </a:lnTo>
                  <a:lnTo>
                    <a:pt x="166" y="205"/>
                  </a:lnTo>
                  <a:lnTo>
                    <a:pt x="186" y="181"/>
                  </a:lnTo>
                  <a:lnTo>
                    <a:pt x="210" y="165"/>
                  </a:lnTo>
                  <a:lnTo>
                    <a:pt x="210" y="145"/>
                  </a:lnTo>
                  <a:lnTo>
                    <a:pt x="177" y="139"/>
                  </a:lnTo>
                  <a:lnTo>
                    <a:pt x="171" y="117"/>
                  </a:lnTo>
                  <a:lnTo>
                    <a:pt x="138" y="114"/>
                  </a:lnTo>
                  <a:lnTo>
                    <a:pt x="111" y="19"/>
                  </a:lnTo>
                  <a:lnTo>
                    <a:pt x="99" y="0"/>
                  </a:lnTo>
                  <a:lnTo>
                    <a:pt x="66" y="8"/>
                  </a:lnTo>
                  <a:lnTo>
                    <a:pt x="60" y="17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47878" y="3279011"/>
              <a:ext cx="510255" cy="22856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1" y="0"/>
                </a:cxn>
                <a:cxn ang="0">
                  <a:pos x="234" y="76"/>
                </a:cxn>
                <a:cxn ang="0">
                  <a:pos x="269" y="68"/>
                </a:cxn>
                <a:cxn ang="0">
                  <a:pos x="270" y="106"/>
                </a:cxn>
                <a:cxn ang="0">
                  <a:pos x="242" y="111"/>
                </a:cxn>
                <a:cxn ang="0">
                  <a:pos x="217" y="86"/>
                </a:cxn>
                <a:cxn ang="0">
                  <a:pos x="201" y="56"/>
                </a:cxn>
                <a:cxn ang="0">
                  <a:pos x="198" y="14"/>
                </a:cxn>
                <a:cxn ang="0">
                  <a:pos x="186" y="35"/>
                </a:cxn>
                <a:cxn ang="0">
                  <a:pos x="200" y="98"/>
                </a:cxn>
                <a:cxn ang="0">
                  <a:pos x="141" y="107"/>
                </a:cxn>
                <a:cxn ang="0">
                  <a:pos x="139" y="61"/>
                </a:cxn>
                <a:cxn ang="0">
                  <a:pos x="103" y="41"/>
                </a:cxn>
                <a:cxn ang="0">
                  <a:pos x="72" y="36"/>
                </a:cxn>
                <a:cxn ang="0">
                  <a:pos x="8" y="68"/>
                </a:cxn>
                <a:cxn ang="0">
                  <a:pos x="0" y="38"/>
                </a:cxn>
              </a:cxnLst>
              <a:rect l="0" t="0" r="r" b="b"/>
              <a:pathLst>
                <a:path w="270" h="111">
                  <a:moveTo>
                    <a:pt x="0" y="38"/>
                  </a:moveTo>
                  <a:lnTo>
                    <a:pt x="201" y="0"/>
                  </a:lnTo>
                  <a:lnTo>
                    <a:pt x="234" y="76"/>
                  </a:lnTo>
                  <a:lnTo>
                    <a:pt x="269" y="68"/>
                  </a:lnTo>
                  <a:lnTo>
                    <a:pt x="270" y="106"/>
                  </a:lnTo>
                  <a:lnTo>
                    <a:pt x="242" y="111"/>
                  </a:lnTo>
                  <a:lnTo>
                    <a:pt x="217" y="86"/>
                  </a:lnTo>
                  <a:lnTo>
                    <a:pt x="201" y="56"/>
                  </a:lnTo>
                  <a:lnTo>
                    <a:pt x="198" y="14"/>
                  </a:lnTo>
                  <a:lnTo>
                    <a:pt x="186" y="35"/>
                  </a:lnTo>
                  <a:lnTo>
                    <a:pt x="200" y="98"/>
                  </a:lnTo>
                  <a:lnTo>
                    <a:pt x="141" y="107"/>
                  </a:lnTo>
                  <a:lnTo>
                    <a:pt x="139" y="61"/>
                  </a:lnTo>
                  <a:lnTo>
                    <a:pt x="103" y="41"/>
                  </a:lnTo>
                  <a:lnTo>
                    <a:pt x="72" y="36"/>
                  </a:lnTo>
                  <a:lnTo>
                    <a:pt x="8" y="6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579754" y="2029731"/>
              <a:ext cx="673036" cy="535405"/>
            </a:xfrm>
            <a:custGeom>
              <a:avLst/>
              <a:gdLst>
                <a:gd name="T0" fmla="*/ 2147483647 w 356"/>
                <a:gd name="T1" fmla="*/ 0 h 261"/>
                <a:gd name="T2" fmla="*/ 2147483647 w 356"/>
                <a:gd name="T3" fmla="*/ 2147483647 h 261"/>
                <a:gd name="T4" fmla="*/ 2147483647 w 356"/>
                <a:gd name="T5" fmla="*/ 2147483647 h 261"/>
                <a:gd name="T6" fmla="*/ 2147483647 w 356"/>
                <a:gd name="T7" fmla="*/ 2147483647 h 261"/>
                <a:gd name="T8" fmla="*/ 2147483647 w 356"/>
                <a:gd name="T9" fmla="*/ 2147483647 h 261"/>
                <a:gd name="T10" fmla="*/ 2147483647 w 356"/>
                <a:gd name="T11" fmla="*/ 2147483647 h 261"/>
                <a:gd name="T12" fmla="*/ 2147483647 w 356"/>
                <a:gd name="T13" fmla="*/ 2147483647 h 261"/>
                <a:gd name="T14" fmla="*/ 2147483647 w 356"/>
                <a:gd name="T15" fmla="*/ 2147483647 h 261"/>
                <a:gd name="T16" fmla="*/ 2147483647 w 356"/>
                <a:gd name="T17" fmla="*/ 2147483647 h 261"/>
                <a:gd name="T18" fmla="*/ 2147483647 w 356"/>
                <a:gd name="T19" fmla="*/ 2147483647 h 261"/>
                <a:gd name="T20" fmla="*/ 2147483647 w 356"/>
                <a:gd name="T21" fmla="*/ 2147483647 h 261"/>
                <a:gd name="T22" fmla="*/ 2147483647 w 356"/>
                <a:gd name="T23" fmla="*/ 2147483647 h 261"/>
                <a:gd name="T24" fmla="*/ 2147483647 w 356"/>
                <a:gd name="T25" fmla="*/ 2147483647 h 261"/>
                <a:gd name="T26" fmla="*/ 2147483647 w 356"/>
                <a:gd name="T27" fmla="*/ 2147483647 h 261"/>
                <a:gd name="T28" fmla="*/ 2147483647 w 356"/>
                <a:gd name="T29" fmla="*/ 2147483647 h 261"/>
                <a:gd name="T30" fmla="*/ 2147483647 w 356"/>
                <a:gd name="T31" fmla="*/ 2147483647 h 261"/>
                <a:gd name="T32" fmla="*/ 2147483647 w 356"/>
                <a:gd name="T33" fmla="*/ 2147483647 h 261"/>
                <a:gd name="T34" fmla="*/ 2147483647 w 356"/>
                <a:gd name="T35" fmla="*/ 2147483647 h 261"/>
                <a:gd name="T36" fmla="*/ 2147483647 w 356"/>
                <a:gd name="T37" fmla="*/ 2147483647 h 261"/>
                <a:gd name="T38" fmla="*/ 2147483647 w 356"/>
                <a:gd name="T39" fmla="*/ 2147483647 h 261"/>
                <a:gd name="T40" fmla="*/ 0 w 356"/>
                <a:gd name="T41" fmla="*/ 2147483647 h 261"/>
                <a:gd name="T42" fmla="*/ 2147483647 w 356"/>
                <a:gd name="T43" fmla="*/ 2147483647 h 261"/>
                <a:gd name="T44" fmla="*/ 2147483647 w 356"/>
                <a:gd name="T45" fmla="*/ 2147483647 h 261"/>
                <a:gd name="T46" fmla="*/ 2147483647 w 356"/>
                <a:gd name="T47" fmla="*/ 2147483647 h 261"/>
                <a:gd name="T48" fmla="*/ 2147483647 w 356"/>
                <a:gd name="T49" fmla="*/ 2147483647 h 261"/>
                <a:gd name="T50" fmla="*/ 2147483647 w 356"/>
                <a:gd name="T51" fmla="*/ 2147483647 h 261"/>
                <a:gd name="T52" fmla="*/ 2147483647 w 356"/>
                <a:gd name="T53" fmla="*/ 2147483647 h 261"/>
                <a:gd name="T54" fmla="*/ 2147483647 w 356"/>
                <a:gd name="T55" fmla="*/ 2147483647 h 261"/>
                <a:gd name="T56" fmla="*/ 2147483647 w 356"/>
                <a:gd name="T57" fmla="*/ 2147483647 h 261"/>
                <a:gd name="T58" fmla="*/ 2147483647 w 356"/>
                <a:gd name="T59" fmla="*/ 2147483647 h 261"/>
                <a:gd name="T60" fmla="*/ 2147483647 w 356"/>
                <a:gd name="T61" fmla="*/ 2147483647 h 261"/>
                <a:gd name="T62" fmla="*/ 2147483647 w 356"/>
                <a:gd name="T63" fmla="*/ 2147483647 h 261"/>
                <a:gd name="T64" fmla="*/ 2147483647 w 356"/>
                <a:gd name="T65" fmla="*/ 2147483647 h 261"/>
                <a:gd name="T66" fmla="*/ 2147483647 w 356"/>
                <a:gd name="T67" fmla="*/ 2147483647 h 261"/>
                <a:gd name="T68" fmla="*/ 2147483647 w 356"/>
                <a:gd name="T69" fmla="*/ 2147483647 h 261"/>
                <a:gd name="T70" fmla="*/ 2147483647 w 356"/>
                <a:gd name="T71" fmla="*/ 2147483647 h 261"/>
                <a:gd name="T72" fmla="*/ 2147483647 w 356"/>
                <a:gd name="T73" fmla="*/ 2147483647 h 261"/>
                <a:gd name="T74" fmla="*/ 2147483647 w 356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61"/>
                <a:gd name="T116" fmla="*/ 356 w 356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61">
                  <a:moveTo>
                    <a:pt x="90" y="0"/>
                  </a:moveTo>
                  <a:lnTo>
                    <a:pt x="163" y="20"/>
                  </a:lnTo>
                  <a:lnTo>
                    <a:pt x="219" y="33"/>
                  </a:lnTo>
                  <a:lnTo>
                    <a:pt x="246" y="39"/>
                  </a:lnTo>
                  <a:lnTo>
                    <a:pt x="274" y="43"/>
                  </a:lnTo>
                  <a:lnTo>
                    <a:pt x="311" y="50"/>
                  </a:lnTo>
                  <a:lnTo>
                    <a:pt x="356" y="58"/>
                  </a:lnTo>
                  <a:lnTo>
                    <a:pt x="327" y="261"/>
                  </a:lnTo>
                  <a:lnTo>
                    <a:pt x="189" y="232"/>
                  </a:lnTo>
                  <a:lnTo>
                    <a:pt x="170" y="245"/>
                  </a:lnTo>
                  <a:lnTo>
                    <a:pt x="145" y="225"/>
                  </a:lnTo>
                  <a:lnTo>
                    <a:pt x="123" y="245"/>
                  </a:lnTo>
                  <a:lnTo>
                    <a:pt x="103" y="228"/>
                  </a:lnTo>
                  <a:lnTo>
                    <a:pt x="46" y="225"/>
                  </a:lnTo>
                  <a:lnTo>
                    <a:pt x="54" y="192"/>
                  </a:lnTo>
                  <a:lnTo>
                    <a:pt x="13" y="189"/>
                  </a:lnTo>
                  <a:lnTo>
                    <a:pt x="9" y="170"/>
                  </a:lnTo>
                  <a:lnTo>
                    <a:pt x="17" y="150"/>
                  </a:lnTo>
                  <a:lnTo>
                    <a:pt x="7" y="132"/>
                  </a:lnTo>
                  <a:lnTo>
                    <a:pt x="8" y="81"/>
                  </a:lnTo>
                  <a:lnTo>
                    <a:pt x="0" y="42"/>
                  </a:lnTo>
                  <a:lnTo>
                    <a:pt x="5" y="27"/>
                  </a:lnTo>
                  <a:lnTo>
                    <a:pt x="23" y="33"/>
                  </a:lnTo>
                  <a:lnTo>
                    <a:pt x="42" y="56"/>
                  </a:lnTo>
                  <a:lnTo>
                    <a:pt x="77" y="61"/>
                  </a:lnTo>
                  <a:lnTo>
                    <a:pt x="86" y="80"/>
                  </a:lnTo>
                  <a:lnTo>
                    <a:pt x="69" y="80"/>
                  </a:lnTo>
                  <a:lnTo>
                    <a:pt x="67" y="96"/>
                  </a:lnTo>
                  <a:lnTo>
                    <a:pt x="77" y="98"/>
                  </a:lnTo>
                  <a:lnTo>
                    <a:pt x="81" y="114"/>
                  </a:lnTo>
                  <a:lnTo>
                    <a:pt x="60" y="126"/>
                  </a:lnTo>
                  <a:lnTo>
                    <a:pt x="60" y="137"/>
                  </a:lnTo>
                  <a:lnTo>
                    <a:pt x="84" y="137"/>
                  </a:lnTo>
                  <a:lnTo>
                    <a:pt x="90" y="109"/>
                  </a:lnTo>
                  <a:lnTo>
                    <a:pt x="108" y="92"/>
                  </a:lnTo>
                  <a:lnTo>
                    <a:pt x="86" y="48"/>
                  </a:lnTo>
                  <a:lnTo>
                    <a:pt x="100" y="3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420104" y="2417979"/>
              <a:ext cx="840511" cy="693522"/>
            </a:xfrm>
            <a:custGeom>
              <a:avLst/>
              <a:gdLst>
                <a:gd name="T0" fmla="*/ 2147483647 w 444"/>
                <a:gd name="T1" fmla="*/ 0 h 339"/>
                <a:gd name="T2" fmla="*/ 2147483647 w 444"/>
                <a:gd name="T3" fmla="*/ 2147483647 h 339"/>
                <a:gd name="T4" fmla="*/ 2147483647 w 444"/>
                <a:gd name="T5" fmla="*/ 2147483647 h 339"/>
                <a:gd name="T6" fmla="*/ 2147483647 w 444"/>
                <a:gd name="T7" fmla="*/ 2147483647 h 339"/>
                <a:gd name="T8" fmla="*/ 2147483647 w 444"/>
                <a:gd name="T9" fmla="*/ 2147483647 h 339"/>
                <a:gd name="T10" fmla="*/ 2147483647 w 444"/>
                <a:gd name="T11" fmla="*/ 2147483647 h 339"/>
                <a:gd name="T12" fmla="*/ 2147483647 w 444"/>
                <a:gd name="T13" fmla="*/ 2147483647 h 339"/>
                <a:gd name="T14" fmla="*/ 2147483647 w 444"/>
                <a:gd name="T15" fmla="*/ 2147483647 h 339"/>
                <a:gd name="T16" fmla="*/ 2147483647 w 444"/>
                <a:gd name="T17" fmla="*/ 2147483647 h 339"/>
                <a:gd name="T18" fmla="*/ 0 w 444"/>
                <a:gd name="T19" fmla="*/ 2147483647 h 339"/>
                <a:gd name="T20" fmla="*/ 0 w 444"/>
                <a:gd name="T21" fmla="*/ 2147483647 h 339"/>
                <a:gd name="T22" fmla="*/ 2147483647 w 444"/>
                <a:gd name="T23" fmla="*/ 2147483647 h 339"/>
                <a:gd name="T24" fmla="*/ 2147483647 w 444"/>
                <a:gd name="T25" fmla="*/ 2147483647 h 339"/>
                <a:gd name="T26" fmla="*/ 2147483647 w 444"/>
                <a:gd name="T27" fmla="*/ 2147483647 h 339"/>
                <a:gd name="T28" fmla="*/ 2147483647 w 444"/>
                <a:gd name="T29" fmla="*/ 2147483647 h 339"/>
                <a:gd name="T30" fmla="*/ 2147483647 w 444"/>
                <a:gd name="T31" fmla="*/ 2147483647 h 339"/>
                <a:gd name="T32" fmla="*/ 2147483647 w 444"/>
                <a:gd name="T33" fmla="*/ 2147483647 h 339"/>
                <a:gd name="T34" fmla="*/ 2147483647 w 444"/>
                <a:gd name="T35" fmla="*/ 2147483647 h 339"/>
                <a:gd name="T36" fmla="*/ 2147483647 w 444"/>
                <a:gd name="T37" fmla="*/ 2147483647 h 339"/>
                <a:gd name="T38" fmla="*/ 2147483647 w 444"/>
                <a:gd name="T39" fmla="*/ 2147483647 h 339"/>
                <a:gd name="T40" fmla="*/ 2147483647 w 444"/>
                <a:gd name="T41" fmla="*/ 2147483647 h 339"/>
                <a:gd name="T42" fmla="*/ 2147483647 w 444"/>
                <a:gd name="T43" fmla="*/ 2147483647 h 339"/>
                <a:gd name="T44" fmla="*/ 2147483647 w 444"/>
                <a:gd name="T45" fmla="*/ 2147483647 h 339"/>
                <a:gd name="T46" fmla="*/ 2147483647 w 444"/>
                <a:gd name="T47" fmla="*/ 2147483647 h 339"/>
                <a:gd name="T48" fmla="*/ 2147483647 w 444"/>
                <a:gd name="T49" fmla="*/ 2147483647 h 339"/>
                <a:gd name="T50" fmla="*/ 2147483647 w 444"/>
                <a:gd name="T51" fmla="*/ 2147483647 h 339"/>
                <a:gd name="T52" fmla="*/ 2147483647 w 444"/>
                <a:gd name="T53" fmla="*/ 0 h 3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4"/>
                <a:gd name="T82" fmla="*/ 0 h 339"/>
                <a:gd name="T83" fmla="*/ 444 w 444"/>
                <a:gd name="T84" fmla="*/ 339 h 3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4" h="339">
                  <a:moveTo>
                    <a:pt x="97" y="0"/>
                  </a:moveTo>
                  <a:lnTo>
                    <a:pt x="84" y="7"/>
                  </a:lnTo>
                  <a:lnTo>
                    <a:pt x="76" y="37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4" y="104"/>
                  </a:lnTo>
                  <a:lnTo>
                    <a:pt x="45" y="126"/>
                  </a:lnTo>
                  <a:lnTo>
                    <a:pt x="33" y="150"/>
                  </a:lnTo>
                  <a:lnTo>
                    <a:pt x="17" y="178"/>
                  </a:lnTo>
                  <a:lnTo>
                    <a:pt x="0" y="205"/>
                  </a:lnTo>
                  <a:lnTo>
                    <a:pt x="0" y="264"/>
                  </a:lnTo>
                  <a:lnTo>
                    <a:pt x="249" y="315"/>
                  </a:lnTo>
                  <a:lnTo>
                    <a:pt x="364" y="339"/>
                  </a:lnTo>
                  <a:lnTo>
                    <a:pt x="388" y="221"/>
                  </a:lnTo>
                  <a:lnTo>
                    <a:pt x="403" y="211"/>
                  </a:lnTo>
                  <a:lnTo>
                    <a:pt x="389" y="185"/>
                  </a:lnTo>
                  <a:lnTo>
                    <a:pt x="396" y="158"/>
                  </a:lnTo>
                  <a:lnTo>
                    <a:pt x="444" y="113"/>
                  </a:lnTo>
                  <a:lnTo>
                    <a:pt x="411" y="72"/>
                  </a:lnTo>
                  <a:lnTo>
                    <a:pt x="273" y="43"/>
                  </a:lnTo>
                  <a:lnTo>
                    <a:pt x="254" y="55"/>
                  </a:lnTo>
                  <a:lnTo>
                    <a:pt x="229" y="35"/>
                  </a:lnTo>
                  <a:lnTo>
                    <a:pt x="207" y="56"/>
                  </a:lnTo>
                  <a:lnTo>
                    <a:pt x="186" y="35"/>
                  </a:lnTo>
                  <a:lnTo>
                    <a:pt x="131" y="36"/>
                  </a:lnTo>
                  <a:lnTo>
                    <a:pt x="138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352800" y="2953384"/>
              <a:ext cx="884338" cy="1480975"/>
            </a:xfrm>
            <a:custGeom>
              <a:avLst/>
              <a:gdLst>
                <a:gd name="T0" fmla="*/ 2147483647 w 468"/>
                <a:gd name="T1" fmla="*/ 0 h 723"/>
                <a:gd name="T2" fmla="*/ 2147483647 w 468"/>
                <a:gd name="T3" fmla="*/ 2147483647 h 723"/>
                <a:gd name="T4" fmla="*/ 2147483647 w 468"/>
                <a:gd name="T5" fmla="*/ 2147483647 h 723"/>
                <a:gd name="T6" fmla="*/ 2147483647 w 468"/>
                <a:gd name="T7" fmla="*/ 2147483647 h 723"/>
                <a:gd name="T8" fmla="*/ 2147483647 w 468"/>
                <a:gd name="T9" fmla="*/ 2147483647 h 723"/>
                <a:gd name="T10" fmla="*/ 2147483647 w 468"/>
                <a:gd name="T11" fmla="*/ 2147483647 h 723"/>
                <a:gd name="T12" fmla="*/ 2147483647 w 468"/>
                <a:gd name="T13" fmla="*/ 2147483647 h 723"/>
                <a:gd name="T14" fmla="*/ 2147483647 w 468"/>
                <a:gd name="T15" fmla="*/ 2147483647 h 723"/>
                <a:gd name="T16" fmla="*/ 2147483647 w 468"/>
                <a:gd name="T17" fmla="*/ 2147483647 h 723"/>
                <a:gd name="T18" fmla="*/ 2147483647 w 468"/>
                <a:gd name="T19" fmla="*/ 2147483647 h 723"/>
                <a:gd name="T20" fmla="*/ 2147483647 w 468"/>
                <a:gd name="T21" fmla="*/ 2147483647 h 723"/>
                <a:gd name="T22" fmla="*/ 2147483647 w 468"/>
                <a:gd name="T23" fmla="*/ 2147483647 h 723"/>
                <a:gd name="T24" fmla="*/ 2147483647 w 468"/>
                <a:gd name="T25" fmla="*/ 2147483647 h 723"/>
                <a:gd name="T26" fmla="*/ 2147483647 w 468"/>
                <a:gd name="T27" fmla="*/ 2147483647 h 723"/>
                <a:gd name="T28" fmla="*/ 2147483647 w 468"/>
                <a:gd name="T29" fmla="*/ 2147483647 h 723"/>
                <a:gd name="T30" fmla="*/ 2147483647 w 468"/>
                <a:gd name="T31" fmla="*/ 2147483647 h 723"/>
                <a:gd name="T32" fmla="*/ 2147483647 w 468"/>
                <a:gd name="T33" fmla="*/ 2147483647 h 723"/>
                <a:gd name="T34" fmla="*/ 2147483647 w 468"/>
                <a:gd name="T35" fmla="*/ 2147483647 h 723"/>
                <a:gd name="T36" fmla="*/ 2147483647 w 468"/>
                <a:gd name="T37" fmla="*/ 2147483647 h 723"/>
                <a:gd name="T38" fmla="*/ 2147483647 w 468"/>
                <a:gd name="T39" fmla="*/ 2147483647 h 723"/>
                <a:gd name="T40" fmla="*/ 2147483647 w 468"/>
                <a:gd name="T41" fmla="*/ 2147483647 h 723"/>
                <a:gd name="T42" fmla="*/ 2147483647 w 468"/>
                <a:gd name="T43" fmla="*/ 2147483647 h 723"/>
                <a:gd name="T44" fmla="*/ 2147483647 w 468"/>
                <a:gd name="T45" fmla="*/ 2147483647 h 723"/>
                <a:gd name="T46" fmla="*/ 2147483647 w 468"/>
                <a:gd name="T47" fmla="*/ 2147483647 h 723"/>
                <a:gd name="T48" fmla="*/ 2147483647 w 468"/>
                <a:gd name="T49" fmla="*/ 2147483647 h 723"/>
                <a:gd name="T50" fmla="*/ 2147483647 w 468"/>
                <a:gd name="T51" fmla="*/ 2147483647 h 723"/>
                <a:gd name="T52" fmla="*/ 2147483647 w 468"/>
                <a:gd name="T53" fmla="*/ 2147483647 h 723"/>
                <a:gd name="T54" fmla="*/ 2147483647 w 468"/>
                <a:gd name="T55" fmla="*/ 2147483647 h 723"/>
                <a:gd name="T56" fmla="*/ 2147483647 w 468"/>
                <a:gd name="T57" fmla="*/ 2147483647 h 723"/>
                <a:gd name="T58" fmla="*/ 2147483647 w 468"/>
                <a:gd name="T59" fmla="*/ 2147483647 h 723"/>
                <a:gd name="T60" fmla="*/ 2147483647 w 468"/>
                <a:gd name="T61" fmla="*/ 2147483647 h 723"/>
                <a:gd name="T62" fmla="*/ 2147483647 w 468"/>
                <a:gd name="T63" fmla="*/ 2147483647 h 723"/>
                <a:gd name="T64" fmla="*/ 2147483647 w 468"/>
                <a:gd name="T65" fmla="*/ 2147483647 h 723"/>
                <a:gd name="T66" fmla="*/ 2147483647 w 468"/>
                <a:gd name="T67" fmla="*/ 2147483647 h 723"/>
                <a:gd name="T68" fmla="*/ 2147483647 w 468"/>
                <a:gd name="T69" fmla="*/ 2147483647 h 723"/>
                <a:gd name="T70" fmla="*/ 2147483647 w 468"/>
                <a:gd name="T71" fmla="*/ 2147483647 h 723"/>
                <a:gd name="T72" fmla="*/ 2147483647 w 468"/>
                <a:gd name="T73" fmla="*/ 2147483647 h 723"/>
                <a:gd name="T74" fmla="*/ 2147483647 w 468"/>
                <a:gd name="T75" fmla="*/ 2147483647 h 723"/>
                <a:gd name="T76" fmla="*/ 2147483647 w 468"/>
                <a:gd name="T77" fmla="*/ 2147483647 h 723"/>
                <a:gd name="T78" fmla="*/ 2147483647 w 468"/>
                <a:gd name="T79" fmla="*/ 2147483647 h 723"/>
                <a:gd name="T80" fmla="*/ 2147483647 w 468"/>
                <a:gd name="T81" fmla="*/ 2147483647 h 723"/>
                <a:gd name="T82" fmla="*/ 2147483647 w 468"/>
                <a:gd name="T83" fmla="*/ 2147483647 h 723"/>
                <a:gd name="T84" fmla="*/ 2147483647 w 468"/>
                <a:gd name="T85" fmla="*/ 2147483647 h 723"/>
                <a:gd name="T86" fmla="*/ 0 w 468"/>
                <a:gd name="T87" fmla="*/ 2147483647 h 723"/>
                <a:gd name="T88" fmla="*/ 2147483647 w 468"/>
                <a:gd name="T89" fmla="*/ 2147483647 h 723"/>
                <a:gd name="T90" fmla="*/ 2147483647 w 468"/>
                <a:gd name="T91" fmla="*/ 2147483647 h 723"/>
                <a:gd name="T92" fmla="*/ 2147483647 w 468"/>
                <a:gd name="T93" fmla="*/ 2147483647 h 723"/>
                <a:gd name="T94" fmla="*/ 2147483647 w 468"/>
                <a:gd name="T95" fmla="*/ 0 h 7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8"/>
                <a:gd name="T145" fmla="*/ 0 h 723"/>
                <a:gd name="T146" fmla="*/ 468 w 468"/>
                <a:gd name="T147" fmla="*/ 723 h 7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8" h="723">
                  <a:moveTo>
                    <a:pt x="36" y="0"/>
                  </a:moveTo>
                  <a:lnTo>
                    <a:pt x="251" y="43"/>
                  </a:lnTo>
                  <a:lnTo>
                    <a:pt x="204" y="256"/>
                  </a:lnTo>
                  <a:lnTo>
                    <a:pt x="446" y="580"/>
                  </a:lnTo>
                  <a:lnTo>
                    <a:pt x="468" y="621"/>
                  </a:lnTo>
                  <a:lnTo>
                    <a:pt x="445" y="641"/>
                  </a:lnTo>
                  <a:lnTo>
                    <a:pt x="430" y="677"/>
                  </a:lnTo>
                  <a:lnTo>
                    <a:pt x="416" y="698"/>
                  </a:lnTo>
                  <a:lnTo>
                    <a:pt x="431" y="717"/>
                  </a:lnTo>
                  <a:lnTo>
                    <a:pt x="406" y="723"/>
                  </a:lnTo>
                  <a:lnTo>
                    <a:pt x="264" y="718"/>
                  </a:lnTo>
                  <a:lnTo>
                    <a:pt x="255" y="676"/>
                  </a:lnTo>
                  <a:lnTo>
                    <a:pt x="230" y="645"/>
                  </a:lnTo>
                  <a:lnTo>
                    <a:pt x="212" y="634"/>
                  </a:lnTo>
                  <a:lnTo>
                    <a:pt x="207" y="612"/>
                  </a:lnTo>
                  <a:lnTo>
                    <a:pt x="192" y="600"/>
                  </a:lnTo>
                  <a:lnTo>
                    <a:pt x="177" y="585"/>
                  </a:lnTo>
                  <a:lnTo>
                    <a:pt x="172" y="568"/>
                  </a:lnTo>
                  <a:lnTo>
                    <a:pt x="158" y="557"/>
                  </a:lnTo>
                  <a:lnTo>
                    <a:pt x="136" y="563"/>
                  </a:lnTo>
                  <a:lnTo>
                    <a:pt x="111" y="554"/>
                  </a:lnTo>
                  <a:lnTo>
                    <a:pt x="111" y="545"/>
                  </a:lnTo>
                  <a:lnTo>
                    <a:pt x="110" y="525"/>
                  </a:lnTo>
                  <a:lnTo>
                    <a:pt x="100" y="503"/>
                  </a:lnTo>
                  <a:lnTo>
                    <a:pt x="99" y="485"/>
                  </a:lnTo>
                  <a:lnTo>
                    <a:pt x="88" y="469"/>
                  </a:lnTo>
                  <a:lnTo>
                    <a:pt x="91" y="454"/>
                  </a:lnTo>
                  <a:lnTo>
                    <a:pt x="60" y="417"/>
                  </a:lnTo>
                  <a:lnTo>
                    <a:pt x="60" y="396"/>
                  </a:lnTo>
                  <a:lnTo>
                    <a:pt x="76" y="388"/>
                  </a:lnTo>
                  <a:lnTo>
                    <a:pt x="76" y="375"/>
                  </a:lnTo>
                  <a:lnTo>
                    <a:pt x="60" y="371"/>
                  </a:lnTo>
                  <a:lnTo>
                    <a:pt x="53" y="351"/>
                  </a:lnTo>
                  <a:lnTo>
                    <a:pt x="45" y="316"/>
                  </a:lnTo>
                  <a:lnTo>
                    <a:pt x="68" y="335"/>
                  </a:lnTo>
                  <a:lnTo>
                    <a:pt x="59" y="310"/>
                  </a:lnTo>
                  <a:lnTo>
                    <a:pt x="76" y="310"/>
                  </a:lnTo>
                  <a:lnTo>
                    <a:pt x="76" y="292"/>
                  </a:lnTo>
                  <a:lnTo>
                    <a:pt x="59" y="280"/>
                  </a:lnTo>
                  <a:lnTo>
                    <a:pt x="51" y="297"/>
                  </a:lnTo>
                  <a:lnTo>
                    <a:pt x="36" y="291"/>
                  </a:lnTo>
                  <a:lnTo>
                    <a:pt x="6" y="210"/>
                  </a:lnTo>
                  <a:lnTo>
                    <a:pt x="14" y="152"/>
                  </a:lnTo>
                  <a:lnTo>
                    <a:pt x="0" y="119"/>
                  </a:lnTo>
                  <a:lnTo>
                    <a:pt x="7" y="94"/>
                  </a:lnTo>
                  <a:lnTo>
                    <a:pt x="22" y="89"/>
                  </a:lnTo>
                  <a:lnTo>
                    <a:pt x="36" y="4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737839" y="3045749"/>
              <a:ext cx="669905" cy="109585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12"/>
                </a:cxn>
                <a:cxn ang="0">
                  <a:pos x="241" y="535"/>
                </a:cxn>
                <a:cxn ang="0">
                  <a:pos x="256" y="521"/>
                </a:cxn>
                <a:cxn ang="0">
                  <a:pos x="255" y="457"/>
                </a:cxn>
                <a:cxn ang="0">
                  <a:pos x="285" y="462"/>
                </a:cxn>
                <a:cxn ang="0">
                  <a:pos x="316" y="266"/>
                </a:cxn>
                <a:cxn ang="0">
                  <a:pos x="337" y="133"/>
                </a:cxn>
                <a:cxn ang="0">
                  <a:pos x="343" y="93"/>
                </a:cxn>
                <a:cxn ang="0">
                  <a:pos x="354" y="57"/>
                </a:cxn>
                <a:cxn ang="0">
                  <a:pos x="195" y="32"/>
                </a:cxn>
                <a:cxn ang="0">
                  <a:pos x="45" y="0"/>
                </a:cxn>
              </a:cxnLst>
              <a:rect l="0" t="0" r="r" b="b"/>
              <a:pathLst>
                <a:path w="354" h="535">
                  <a:moveTo>
                    <a:pt x="45" y="0"/>
                  </a:moveTo>
                  <a:lnTo>
                    <a:pt x="0" y="212"/>
                  </a:lnTo>
                  <a:lnTo>
                    <a:pt x="241" y="535"/>
                  </a:lnTo>
                  <a:lnTo>
                    <a:pt x="256" y="521"/>
                  </a:lnTo>
                  <a:lnTo>
                    <a:pt x="255" y="457"/>
                  </a:lnTo>
                  <a:lnTo>
                    <a:pt x="285" y="462"/>
                  </a:lnTo>
                  <a:lnTo>
                    <a:pt x="316" y="266"/>
                  </a:lnTo>
                  <a:lnTo>
                    <a:pt x="337" y="133"/>
                  </a:lnTo>
                  <a:lnTo>
                    <a:pt x="343" y="93"/>
                  </a:lnTo>
                  <a:lnTo>
                    <a:pt x="354" y="57"/>
                  </a:lnTo>
                  <a:lnTo>
                    <a:pt x="195" y="3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107226" y="2147144"/>
              <a:ext cx="602602" cy="105828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8" y="202"/>
                </a:cxn>
                <a:cxn ang="0">
                  <a:pos x="78" y="245"/>
                </a:cxn>
                <a:cxn ang="0">
                  <a:pos x="31" y="290"/>
                </a:cxn>
                <a:cxn ang="0">
                  <a:pos x="25" y="321"/>
                </a:cxn>
                <a:cxn ang="0">
                  <a:pos x="38" y="343"/>
                </a:cxn>
                <a:cxn ang="0">
                  <a:pos x="25" y="354"/>
                </a:cxn>
                <a:cxn ang="0">
                  <a:pos x="0" y="471"/>
                </a:cxn>
                <a:cxn ang="0">
                  <a:pos x="152" y="498"/>
                </a:cxn>
                <a:cxn ang="0">
                  <a:pos x="296" y="517"/>
                </a:cxn>
                <a:cxn ang="0">
                  <a:pos x="311" y="410"/>
                </a:cxn>
                <a:cxn ang="0">
                  <a:pos x="319" y="351"/>
                </a:cxn>
                <a:cxn ang="0">
                  <a:pos x="305" y="330"/>
                </a:cxn>
                <a:cxn ang="0">
                  <a:pos x="272" y="336"/>
                </a:cxn>
                <a:cxn ang="0">
                  <a:pos x="229" y="341"/>
                </a:cxn>
                <a:cxn ang="0">
                  <a:pos x="221" y="293"/>
                </a:cxn>
                <a:cxn ang="0">
                  <a:pos x="169" y="254"/>
                </a:cxn>
                <a:cxn ang="0">
                  <a:pos x="176" y="229"/>
                </a:cxn>
                <a:cxn ang="0">
                  <a:pos x="181" y="185"/>
                </a:cxn>
                <a:cxn ang="0">
                  <a:pos x="114" y="90"/>
                </a:cxn>
                <a:cxn ang="0">
                  <a:pos x="123" y="6"/>
                </a:cxn>
                <a:cxn ang="0">
                  <a:pos x="77" y="0"/>
                </a:cxn>
              </a:cxnLst>
              <a:rect l="0" t="0" r="r" b="b"/>
              <a:pathLst>
                <a:path w="319" h="517">
                  <a:moveTo>
                    <a:pt x="77" y="0"/>
                  </a:moveTo>
                  <a:lnTo>
                    <a:pt x="48" y="202"/>
                  </a:lnTo>
                  <a:lnTo>
                    <a:pt x="78" y="245"/>
                  </a:lnTo>
                  <a:lnTo>
                    <a:pt x="31" y="290"/>
                  </a:lnTo>
                  <a:lnTo>
                    <a:pt x="25" y="321"/>
                  </a:lnTo>
                  <a:lnTo>
                    <a:pt x="38" y="343"/>
                  </a:lnTo>
                  <a:lnTo>
                    <a:pt x="25" y="354"/>
                  </a:lnTo>
                  <a:lnTo>
                    <a:pt x="0" y="471"/>
                  </a:lnTo>
                  <a:lnTo>
                    <a:pt x="152" y="498"/>
                  </a:lnTo>
                  <a:lnTo>
                    <a:pt x="296" y="517"/>
                  </a:lnTo>
                  <a:lnTo>
                    <a:pt x="311" y="410"/>
                  </a:lnTo>
                  <a:lnTo>
                    <a:pt x="319" y="351"/>
                  </a:lnTo>
                  <a:lnTo>
                    <a:pt x="305" y="330"/>
                  </a:lnTo>
                  <a:lnTo>
                    <a:pt x="272" y="336"/>
                  </a:lnTo>
                  <a:lnTo>
                    <a:pt x="229" y="341"/>
                  </a:lnTo>
                  <a:lnTo>
                    <a:pt x="221" y="293"/>
                  </a:lnTo>
                  <a:lnTo>
                    <a:pt x="169" y="254"/>
                  </a:lnTo>
                  <a:lnTo>
                    <a:pt x="176" y="229"/>
                  </a:lnTo>
                  <a:lnTo>
                    <a:pt x="181" y="185"/>
                  </a:lnTo>
                  <a:lnTo>
                    <a:pt x="114" y="90"/>
                  </a:lnTo>
                  <a:lnTo>
                    <a:pt x="123" y="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291919" y="3164728"/>
              <a:ext cx="560341" cy="782756"/>
            </a:xfrm>
            <a:custGeom>
              <a:avLst/>
              <a:gdLst>
                <a:gd name="T0" fmla="*/ 2147483647 w 296"/>
                <a:gd name="T1" fmla="*/ 0 h 382"/>
                <a:gd name="T2" fmla="*/ 2147483647 w 296"/>
                <a:gd name="T3" fmla="*/ 2147483647 h 382"/>
                <a:gd name="T4" fmla="*/ 2147483647 w 296"/>
                <a:gd name="T5" fmla="*/ 2147483647 h 382"/>
                <a:gd name="T6" fmla="*/ 2147483647 w 296"/>
                <a:gd name="T7" fmla="*/ 2147483647 h 382"/>
                <a:gd name="T8" fmla="*/ 2147483647 w 296"/>
                <a:gd name="T9" fmla="*/ 2147483647 h 382"/>
                <a:gd name="T10" fmla="*/ 0 w 296"/>
                <a:gd name="T11" fmla="*/ 2147483647 h 382"/>
                <a:gd name="T12" fmla="*/ 2147483647 w 296"/>
                <a:gd name="T13" fmla="*/ 2147483647 h 382"/>
                <a:gd name="T14" fmla="*/ 2147483647 w 296"/>
                <a:gd name="T15" fmla="*/ 0 h 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6"/>
                <a:gd name="T25" fmla="*/ 0 h 382"/>
                <a:gd name="T26" fmla="*/ 296 w 296"/>
                <a:gd name="T27" fmla="*/ 382 h 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6" h="382">
                  <a:moveTo>
                    <a:pt x="55" y="0"/>
                  </a:moveTo>
                  <a:lnTo>
                    <a:pt x="200" y="20"/>
                  </a:lnTo>
                  <a:lnTo>
                    <a:pt x="190" y="93"/>
                  </a:lnTo>
                  <a:lnTo>
                    <a:pt x="296" y="103"/>
                  </a:lnTo>
                  <a:lnTo>
                    <a:pt x="267" y="382"/>
                  </a:lnTo>
                  <a:lnTo>
                    <a:pt x="0" y="353"/>
                  </a:lnTo>
                  <a:lnTo>
                    <a:pt x="27" y="17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318528" y="2158103"/>
              <a:ext cx="1050248" cy="7076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8" y="14"/>
                </a:cxn>
                <a:cxn ang="0">
                  <a:pos x="184" y="23"/>
                </a:cxn>
                <a:cxn ang="0">
                  <a:pos x="271" y="32"/>
                </a:cxn>
                <a:cxn ang="0">
                  <a:pos x="351" y="40"/>
                </a:cxn>
                <a:cxn ang="0">
                  <a:pos x="490" y="50"/>
                </a:cxn>
                <a:cxn ang="0">
                  <a:pos x="555" y="55"/>
                </a:cxn>
                <a:cxn ang="0">
                  <a:pos x="553" y="337"/>
                </a:cxn>
                <a:cxn ang="0">
                  <a:pos x="213" y="308"/>
                </a:cxn>
                <a:cxn ang="0">
                  <a:pos x="206" y="346"/>
                </a:cxn>
                <a:cxn ang="0">
                  <a:pos x="193" y="328"/>
                </a:cxn>
                <a:cxn ang="0">
                  <a:pos x="162" y="331"/>
                </a:cxn>
                <a:cxn ang="0">
                  <a:pos x="117" y="338"/>
                </a:cxn>
                <a:cxn ang="0">
                  <a:pos x="109" y="289"/>
                </a:cxn>
                <a:cxn ang="0">
                  <a:pos x="56" y="250"/>
                </a:cxn>
                <a:cxn ang="0">
                  <a:pos x="64" y="213"/>
                </a:cxn>
                <a:cxn ang="0">
                  <a:pos x="69" y="183"/>
                </a:cxn>
                <a:cxn ang="0">
                  <a:pos x="0" y="86"/>
                </a:cxn>
                <a:cxn ang="0">
                  <a:pos x="9" y="0"/>
                </a:cxn>
              </a:cxnLst>
              <a:rect l="0" t="0" r="r" b="b"/>
              <a:pathLst>
                <a:path w="555" h="346">
                  <a:moveTo>
                    <a:pt x="9" y="0"/>
                  </a:moveTo>
                  <a:lnTo>
                    <a:pt x="118" y="14"/>
                  </a:lnTo>
                  <a:lnTo>
                    <a:pt x="184" y="23"/>
                  </a:lnTo>
                  <a:lnTo>
                    <a:pt x="271" y="32"/>
                  </a:lnTo>
                  <a:lnTo>
                    <a:pt x="351" y="40"/>
                  </a:lnTo>
                  <a:lnTo>
                    <a:pt x="490" y="50"/>
                  </a:lnTo>
                  <a:lnTo>
                    <a:pt x="555" y="55"/>
                  </a:lnTo>
                  <a:lnTo>
                    <a:pt x="553" y="337"/>
                  </a:lnTo>
                  <a:lnTo>
                    <a:pt x="213" y="308"/>
                  </a:lnTo>
                  <a:lnTo>
                    <a:pt x="206" y="346"/>
                  </a:lnTo>
                  <a:lnTo>
                    <a:pt x="193" y="328"/>
                  </a:lnTo>
                  <a:lnTo>
                    <a:pt x="162" y="331"/>
                  </a:lnTo>
                  <a:lnTo>
                    <a:pt x="117" y="338"/>
                  </a:lnTo>
                  <a:lnTo>
                    <a:pt x="109" y="289"/>
                  </a:lnTo>
                  <a:lnTo>
                    <a:pt x="56" y="250"/>
                  </a:lnTo>
                  <a:lnTo>
                    <a:pt x="64" y="213"/>
                  </a:lnTo>
                  <a:lnTo>
                    <a:pt x="69" y="183"/>
                  </a:lnTo>
                  <a:lnTo>
                    <a:pt x="0" y="8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645654" y="2782743"/>
              <a:ext cx="718427" cy="63559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3" y="116"/>
                </a:cxn>
                <a:cxn ang="0">
                  <a:pos x="0" y="282"/>
                </a:cxn>
                <a:cxn ang="0">
                  <a:pos x="110" y="291"/>
                </a:cxn>
                <a:cxn ang="0">
                  <a:pos x="367" y="311"/>
                </a:cxn>
                <a:cxn ang="0">
                  <a:pos x="380" y="32"/>
                </a:cxn>
                <a:cxn ang="0">
                  <a:pos x="37" y="0"/>
                </a:cxn>
              </a:cxnLst>
              <a:rect l="0" t="0" r="r" b="b"/>
              <a:pathLst>
                <a:path w="380" h="311">
                  <a:moveTo>
                    <a:pt x="37" y="0"/>
                  </a:moveTo>
                  <a:lnTo>
                    <a:pt x="23" y="116"/>
                  </a:lnTo>
                  <a:lnTo>
                    <a:pt x="0" y="282"/>
                  </a:lnTo>
                  <a:lnTo>
                    <a:pt x="110" y="291"/>
                  </a:lnTo>
                  <a:lnTo>
                    <a:pt x="367" y="311"/>
                  </a:lnTo>
                  <a:lnTo>
                    <a:pt x="380" y="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791218" y="3376072"/>
              <a:ext cx="749730" cy="6042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3" y="177"/>
                </a:cxn>
                <a:cxn ang="0">
                  <a:pos x="0" y="279"/>
                </a:cxn>
                <a:cxn ang="0">
                  <a:pos x="198" y="289"/>
                </a:cxn>
                <a:cxn ang="0">
                  <a:pos x="387" y="295"/>
                </a:cxn>
                <a:cxn ang="0">
                  <a:pos x="393" y="157"/>
                </a:cxn>
                <a:cxn ang="0">
                  <a:pos x="396" y="22"/>
                </a:cxn>
                <a:cxn ang="0">
                  <a:pos x="288" y="20"/>
                </a:cxn>
                <a:cxn ang="0">
                  <a:pos x="33" y="0"/>
                </a:cxn>
              </a:cxnLst>
              <a:rect l="0" t="0" r="r" b="b"/>
              <a:pathLst>
                <a:path w="396" h="295">
                  <a:moveTo>
                    <a:pt x="33" y="0"/>
                  </a:moveTo>
                  <a:lnTo>
                    <a:pt x="13" y="177"/>
                  </a:lnTo>
                  <a:lnTo>
                    <a:pt x="0" y="279"/>
                  </a:lnTo>
                  <a:lnTo>
                    <a:pt x="198" y="289"/>
                  </a:lnTo>
                  <a:lnTo>
                    <a:pt x="387" y="295"/>
                  </a:lnTo>
                  <a:lnTo>
                    <a:pt x="393" y="157"/>
                  </a:lnTo>
                  <a:lnTo>
                    <a:pt x="396" y="22"/>
                  </a:lnTo>
                  <a:lnTo>
                    <a:pt x="288" y="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118183" y="3883299"/>
              <a:ext cx="679296" cy="81719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84" y="52"/>
                </a:cxn>
                <a:cxn ang="0">
                  <a:pos x="53" y="46"/>
                </a:cxn>
                <a:cxn ang="0">
                  <a:pos x="55" y="113"/>
                </a:cxn>
                <a:cxn ang="0">
                  <a:pos x="40" y="126"/>
                </a:cxn>
                <a:cxn ang="0">
                  <a:pos x="62" y="167"/>
                </a:cxn>
                <a:cxn ang="0">
                  <a:pos x="40" y="185"/>
                </a:cxn>
                <a:cxn ang="0">
                  <a:pos x="28" y="215"/>
                </a:cxn>
                <a:cxn ang="0">
                  <a:pos x="11" y="244"/>
                </a:cxn>
                <a:cxn ang="0">
                  <a:pos x="23" y="261"/>
                </a:cxn>
                <a:cxn ang="0">
                  <a:pos x="2" y="268"/>
                </a:cxn>
                <a:cxn ang="0">
                  <a:pos x="0" y="295"/>
                </a:cxn>
                <a:cxn ang="0">
                  <a:pos x="202" y="397"/>
                </a:cxn>
                <a:cxn ang="0">
                  <a:pos x="316" y="399"/>
                </a:cxn>
                <a:cxn ang="0">
                  <a:pos x="359" y="31"/>
                </a:cxn>
                <a:cxn ang="0">
                  <a:pos x="91" y="0"/>
                </a:cxn>
              </a:cxnLst>
              <a:rect l="0" t="0" r="r" b="b"/>
              <a:pathLst>
                <a:path w="359" h="399">
                  <a:moveTo>
                    <a:pt x="91" y="0"/>
                  </a:moveTo>
                  <a:lnTo>
                    <a:pt x="84" y="52"/>
                  </a:lnTo>
                  <a:lnTo>
                    <a:pt x="53" y="46"/>
                  </a:lnTo>
                  <a:lnTo>
                    <a:pt x="55" y="113"/>
                  </a:lnTo>
                  <a:lnTo>
                    <a:pt x="40" y="126"/>
                  </a:lnTo>
                  <a:lnTo>
                    <a:pt x="62" y="167"/>
                  </a:lnTo>
                  <a:lnTo>
                    <a:pt x="40" y="185"/>
                  </a:lnTo>
                  <a:lnTo>
                    <a:pt x="28" y="215"/>
                  </a:lnTo>
                  <a:lnTo>
                    <a:pt x="11" y="244"/>
                  </a:lnTo>
                  <a:lnTo>
                    <a:pt x="23" y="261"/>
                  </a:lnTo>
                  <a:lnTo>
                    <a:pt x="2" y="268"/>
                  </a:lnTo>
                  <a:lnTo>
                    <a:pt x="0" y="295"/>
                  </a:lnTo>
                  <a:lnTo>
                    <a:pt x="202" y="397"/>
                  </a:lnTo>
                  <a:lnTo>
                    <a:pt x="316" y="399"/>
                  </a:lnTo>
                  <a:lnTo>
                    <a:pt x="359" y="3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709828" y="3941222"/>
              <a:ext cx="719991" cy="77492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1" y="15"/>
                </a:cxn>
                <a:cxn ang="0">
                  <a:pos x="365" y="349"/>
                </a:cxn>
                <a:cxn ang="0">
                  <a:pos x="256" y="343"/>
                </a:cxn>
                <a:cxn ang="0">
                  <a:pos x="154" y="340"/>
                </a:cxn>
                <a:cxn ang="0">
                  <a:pos x="154" y="353"/>
                </a:cxn>
                <a:cxn ang="0">
                  <a:pos x="69" y="353"/>
                </a:cxn>
                <a:cxn ang="0">
                  <a:pos x="64" y="378"/>
                </a:cxn>
                <a:cxn ang="0">
                  <a:pos x="0" y="370"/>
                </a:cxn>
                <a:cxn ang="0">
                  <a:pos x="36" y="87"/>
                </a:cxn>
                <a:cxn ang="0">
                  <a:pos x="46" y="0"/>
                </a:cxn>
              </a:cxnLst>
              <a:rect l="0" t="0" r="r" b="b"/>
              <a:pathLst>
                <a:path w="381" h="378">
                  <a:moveTo>
                    <a:pt x="46" y="0"/>
                  </a:moveTo>
                  <a:lnTo>
                    <a:pt x="381" y="15"/>
                  </a:lnTo>
                  <a:lnTo>
                    <a:pt x="365" y="349"/>
                  </a:lnTo>
                  <a:lnTo>
                    <a:pt x="256" y="343"/>
                  </a:lnTo>
                  <a:lnTo>
                    <a:pt x="154" y="340"/>
                  </a:lnTo>
                  <a:lnTo>
                    <a:pt x="154" y="353"/>
                  </a:lnTo>
                  <a:lnTo>
                    <a:pt x="69" y="353"/>
                  </a:lnTo>
                  <a:lnTo>
                    <a:pt x="64" y="378"/>
                  </a:lnTo>
                  <a:lnTo>
                    <a:pt x="0" y="370"/>
                  </a:lnTo>
                  <a:lnTo>
                    <a:pt x="36" y="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996259" y="4055505"/>
              <a:ext cx="1460331" cy="146688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395" y="6"/>
                </a:cxn>
                <a:cxn ang="0">
                  <a:pos x="395" y="136"/>
                </a:cxn>
                <a:cxn ang="0">
                  <a:pos x="482" y="172"/>
                </a:cxn>
                <a:cxn ang="0">
                  <a:pos x="506" y="160"/>
                </a:cxn>
                <a:cxn ang="0">
                  <a:pos x="563" y="188"/>
                </a:cxn>
                <a:cxn ang="0">
                  <a:pos x="597" y="186"/>
                </a:cxn>
                <a:cxn ang="0">
                  <a:pos x="663" y="158"/>
                </a:cxn>
                <a:cxn ang="0">
                  <a:pos x="701" y="185"/>
                </a:cxn>
                <a:cxn ang="0">
                  <a:pos x="734" y="192"/>
                </a:cxn>
                <a:cxn ang="0">
                  <a:pos x="734" y="298"/>
                </a:cxn>
                <a:cxn ang="0">
                  <a:pos x="773" y="364"/>
                </a:cxn>
                <a:cxn ang="0">
                  <a:pos x="764" y="454"/>
                </a:cxn>
                <a:cxn ang="0">
                  <a:pos x="722" y="490"/>
                </a:cxn>
                <a:cxn ang="0">
                  <a:pos x="713" y="457"/>
                </a:cxn>
                <a:cxn ang="0">
                  <a:pos x="701" y="472"/>
                </a:cxn>
                <a:cxn ang="0">
                  <a:pos x="710" y="493"/>
                </a:cxn>
                <a:cxn ang="0">
                  <a:pos x="635" y="547"/>
                </a:cxn>
                <a:cxn ang="0">
                  <a:pos x="617" y="550"/>
                </a:cxn>
                <a:cxn ang="0">
                  <a:pos x="578" y="577"/>
                </a:cxn>
                <a:cxn ang="0">
                  <a:pos x="578" y="592"/>
                </a:cxn>
                <a:cxn ang="0">
                  <a:pos x="566" y="595"/>
                </a:cxn>
                <a:cxn ang="0">
                  <a:pos x="575" y="613"/>
                </a:cxn>
                <a:cxn ang="0">
                  <a:pos x="554" y="640"/>
                </a:cxn>
                <a:cxn ang="0">
                  <a:pos x="566" y="679"/>
                </a:cxn>
                <a:cxn ang="0">
                  <a:pos x="578" y="692"/>
                </a:cxn>
                <a:cxn ang="0">
                  <a:pos x="575" y="716"/>
                </a:cxn>
                <a:cxn ang="0">
                  <a:pos x="545" y="716"/>
                </a:cxn>
                <a:cxn ang="0">
                  <a:pos x="518" y="704"/>
                </a:cxn>
                <a:cxn ang="0">
                  <a:pos x="500" y="707"/>
                </a:cxn>
                <a:cxn ang="0">
                  <a:pos x="440" y="686"/>
                </a:cxn>
                <a:cxn ang="0">
                  <a:pos x="413" y="604"/>
                </a:cxn>
                <a:cxn ang="0">
                  <a:pos x="371" y="565"/>
                </a:cxn>
                <a:cxn ang="0">
                  <a:pos x="334" y="493"/>
                </a:cxn>
                <a:cxn ang="0">
                  <a:pos x="317" y="486"/>
                </a:cxn>
                <a:cxn ang="0">
                  <a:pos x="297" y="468"/>
                </a:cxn>
                <a:cxn ang="0">
                  <a:pos x="278" y="468"/>
                </a:cxn>
                <a:cxn ang="0">
                  <a:pos x="249" y="462"/>
                </a:cxn>
                <a:cxn ang="0">
                  <a:pos x="227" y="468"/>
                </a:cxn>
                <a:cxn ang="0">
                  <a:pos x="212" y="504"/>
                </a:cxn>
                <a:cxn ang="0">
                  <a:pos x="189" y="510"/>
                </a:cxn>
                <a:cxn ang="0">
                  <a:pos x="140" y="482"/>
                </a:cxn>
                <a:cxn ang="0">
                  <a:pos x="111" y="448"/>
                </a:cxn>
                <a:cxn ang="0">
                  <a:pos x="106" y="407"/>
                </a:cxn>
                <a:cxn ang="0">
                  <a:pos x="85" y="379"/>
                </a:cxn>
                <a:cxn ang="0">
                  <a:pos x="36" y="340"/>
                </a:cxn>
                <a:cxn ang="0">
                  <a:pos x="0" y="299"/>
                </a:cxn>
                <a:cxn ang="0">
                  <a:pos x="0" y="282"/>
                </a:cxn>
                <a:cxn ang="0">
                  <a:pos x="117" y="283"/>
                </a:cxn>
                <a:cxn ang="0">
                  <a:pos x="212" y="291"/>
                </a:cxn>
                <a:cxn ang="0">
                  <a:pos x="224" y="0"/>
                </a:cxn>
              </a:cxnLst>
              <a:rect l="0" t="0" r="r" b="b"/>
              <a:pathLst>
                <a:path w="773" h="716">
                  <a:moveTo>
                    <a:pt x="224" y="0"/>
                  </a:moveTo>
                  <a:lnTo>
                    <a:pt x="395" y="6"/>
                  </a:lnTo>
                  <a:lnTo>
                    <a:pt x="395" y="136"/>
                  </a:lnTo>
                  <a:lnTo>
                    <a:pt x="482" y="172"/>
                  </a:lnTo>
                  <a:lnTo>
                    <a:pt x="506" y="160"/>
                  </a:lnTo>
                  <a:lnTo>
                    <a:pt x="563" y="188"/>
                  </a:lnTo>
                  <a:lnTo>
                    <a:pt x="597" y="186"/>
                  </a:lnTo>
                  <a:lnTo>
                    <a:pt x="663" y="158"/>
                  </a:lnTo>
                  <a:lnTo>
                    <a:pt x="701" y="185"/>
                  </a:lnTo>
                  <a:lnTo>
                    <a:pt x="734" y="192"/>
                  </a:lnTo>
                  <a:lnTo>
                    <a:pt x="734" y="298"/>
                  </a:lnTo>
                  <a:lnTo>
                    <a:pt x="773" y="364"/>
                  </a:lnTo>
                  <a:lnTo>
                    <a:pt x="764" y="454"/>
                  </a:lnTo>
                  <a:lnTo>
                    <a:pt x="722" y="490"/>
                  </a:lnTo>
                  <a:lnTo>
                    <a:pt x="713" y="457"/>
                  </a:lnTo>
                  <a:lnTo>
                    <a:pt x="701" y="472"/>
                  </a:lnTo>
                  <a:lnTo>
                    <a:pt x="710" y="493"/>
                  </a:lnTo>
                  <a:lnTo>
                    <a:pt x="635" y="547"/>
                  </a:lnTo>
                  <a:lnTo>
                    <a:pt x="617" y="550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66" y="595"/>
                  </a:lnTo>
                  <a:lnTo>
                    <a:pt x="575" y="613"/>
                  </a:lnTo>
                  <a:lnTo>
                    <a:pt x="554" y="640"/>
                  </a:lnTo>
                  <a:lnTo>
                    <a:pt x="566" y="679"/>
                  </a:lnTo>
                  <a:lnTo>
                    <a:pt x="578" y="692"/>
                  </a:lnTo>
                  <a:lnTo>
                    <a:pt x="575" y="716"/>
                  </a:lnTo>
                  <a:lnTo>
                    <a:pt x="545" y="716"/>
                  </a:lnTo>
                  <a:lnTo>
                    <a:pt x="518" y="704"/>
                  </a:lnTo>
                  <a:lnTo>
                    <a:pt x="500" y="707"/>
                  </a:lnTo>
                  <a:lnTo>
                    <a:pt x="440" y="686"/>
                  </a:lnTo>
                  <a:lnTo>
                    <a:pt x="413" y="604"/>
                  </a:lnTo>
                  <a:lnTo>
                    <a:pt x="371" y="565"/>
                  </a:lnTo>
                  <a:lnTo>
                    <a:pt x="334" y="493"/>
                  </a:lnTo>
                  <a:lnTo>
                    <a:pt x="317" y="486"/>
                  </a:lnTo>
                  <a:lnTo>
                    <a:pt x="297" y="468"/>
                  </a:lnTo>
                  <a:lnTo>
                    <a:pt x="278" y="468"/>
                  </a:lnTo>
                  <a:lnTo>
                    <a:pt x="249" y="462"/>
                  </a:lnTo>
                  <a:lnTo>
                    <a:pt x="227" y="468"/>
                  </a:lnTo>
                  <a:lnTo>
                    <a:pt x="212" y="504"/>
                  </a:lnTo>
                  <a:lnTo>
                    <a:pt x="189" y="510"/>
                  </a:lnTo>
                  <a:lnTo>
                    <a:pt x="140" y="482"/>
                  </a:lnTo>
                  <a:lnTo>
                    <a:pt x="111" y="448"/>
                  </a:lnTo>
                  <a:lnTo>
                    <a:pt x="106" y="407"/>
                  </a:lnTo>
                  <a:lnTo>
                    <a:pt x="85" y="379"/>
                  </a:lnTo>
                  <a:lnTo>
                    <a:pt x="36" y="340"/>
                  </a:lnTo>
                  <a:lnTo>
                    <a:pt x="0" y="299"/>
                  </a:lnTo>
                  <a:lnTo>
                    <a:pt x="0" y="282"/>
                  </a:lnTo>
                  <a:lnTo>
                    <a:pt x="117" y="283"/>
                  </a:lnTo>
                  <a:lnTo>
                    <a:pt x="212" y="291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365646" y="2269254"/>
              <a:ext cx="704339" cy="4477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12" y="7"/>
                </a:cxn>
                <a:cxn ang="0">
                  <a:pos x="335" y="71"/>
                </a:cxn>
                <a:cxn ang="0">
                  <a:pos x="357" y="120"/>
                </a:cxn>
                <a:cxn ang="0">
                  <a:pos x="372" y="200"/>
                </a:cxn>
                <a:cxn ang="0">
                  <a:pos x="363" y="218"/>
                </a:cxn>
                <a:cxn ang="0">
                  <a:pos x="248" y="215"/>
                </a:cxn>
                <a:cxn ang="0">
                  <a:pos x="0" y="211"/>
                </a:cxn>
                <a:cxn ang="0">
                  <a:pos x="1" y="0"/>
                </a:cxn>
              </a:cxnLst>
              <a:rect l="0" t="0" r="r" b="b"/>
              <a:pathLst>
                <a:path w="372" h="218">
                  <a:moveTo>
                    <a:pt x="1" y="0"/>
                  </a:moveTo>
                  <a:lnTo>
                    <a:pt x="312" y="7"/>
                  </a:lnTo>
                  <a:lnTo>
                    <a:pt x="335" y="71"/>
                  </a:lnTo>
                  <a:lnTo>
                    <a:pt x="357" y="120"/>
                  </a:lnTo>
                  <a:lnTo>
                    <a:pt x="372" y="200"/>
                  </a:lnTo>
                  <a:lnTo>
                    <a:pt x="363" y="218"/>
                  </a:lnTo>
                  <a:lnTo>
                    <a:pt x="248" y="215"/>
                  </a:lnTo>
                  <a:lnTo>
                    <a:pt x="0" y="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346863" y="2699771"/>
              <a:ext cx="740340" cy="52288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99"/>
                </a:cxn>
                <a:cxn ang="0">
                  <a:pos x="0" y="215"/>
                </a:cxn>
                <a:cxn ang="0">
                  <a:pos x="284" y="219"/>
                </a:cxn>
                <a:cxn ang="0">
                  <a:pos x="314" y="235"/>
                </a:cxn>
                <a:cxn ang="0">
                  <a:pos x="335" y="213"/>
                </a:cxn>
                <a:cxn ang="0">
                  <a:pos x="391" y="255"/>
                </a:cxn>
                <a:cxn ang="0">
                  <a:pos x="383" y="211"/>
                </a:cxn>
                <a:cxn ang="0">
                  <a:pos x="388" y="177"/>
                </a:cxn>
                <a:cxn ang="0">
                  <a:pos x="391" y="61"/>
                </a:cxn>
                <a:cxn ang="0">
                  <a:pos x="366" y="36"/>
                </a:cxn>
                <a:cxn ang="0">
                  <a:pos x="376" y="4"/>
                </a:cxn>
                <a:cxn ang="0">
                  <a:pos x="190" y="3"/>
                </a:cxn>
                <a:cxn ang="0">
                  <a:pos x="7" y="0"/>
                </a:cxn>
              </a:cxnLst>
              <a:rect l="0" t="0" r="r" b="b"/>
              <a:pathLst>
                <a:path w="391" h="255">
                  <a:moveTo>
                    <a:pt x="7" y="0"/>
                  </a:moveTo>
                  <a:lnTo>
                    <a:pt x="6" y="99"/>
                  </a:lnTo>
                  <a:lnTo>
                    <a:pt x="0" y="215"/>
                  </a:lnTo>
                  <a:lnTo>
                    <a:pt x="284" y="219"/>
                  </a:lnTo>
                  <a:lnTo>
                    <a:pt x="314" y="235"/>
                  </a:lnTo>
                  <a:lnTo>
                    <a:pt x="335" y="213"/>
                  </a:lnTo>
                  <a:lnTo>
                    <a:pt x="391" y="255"/>
                  </a:lnTo>
                  <a:lnTo>
                    <a:pt x="383" y="211"/>
                  </a:lnTo>
                  <a:lnTo>
                    <a:pt x="388" y="177"/>
                  </a:lnTo>
                  <a:lnTo>
                    <a:pt x="391" y="61"/>
                  </a:lnTo>
                  <a:lnTo>
                    <a:pt x="366" y="36"/>
                  </a:lnTo>
                  <a:lnTo>
                    <a:pt x="376" y="4"/>
                  </a:lnTo>
                  <a:lnTo>
                    <a:pt x="19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335907" y="3134983"/>
              <a:ext cx="881206" cy="4289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39"/>
                </a:cxn>
                <a:cxn ang="0">
                  <a:pos x="105" y="142"/>
                </a:cxn>
                <a:cxn ang="0">
                  <a:pos x="104" y="210"/>
                </a:cxn>
                <a:cxn ang="0">
                  <a:pos x="246" y="208"/>
                </a:cxn>
                <a:cxn ang="0">
                  <a:pos x="373" y="206"/>
                </a:cxn>
                <a:cxn ang="0">
                  <a:pos x="466" y="208"/>
                </a:cxn>
                <a:cxn ang="0">
                  <a:pos x="437" y="149"/>
                </a:cxn>
                <a:cxn ang="0">
                  <a:pos x="417" y="94"/>
                </a:cxn>
                <a:cxn ang="0">
                  <a:pos x="395" y="37"/>
                </a:cxn>
                <a:cxn ang="0">
                  <a:pos x="342" y="1"/>
                </a:cxn>
                <a:cxn ang="0">
                  <a:pos x="318" y="22"/>
                </a:cxn>
                <a:cxn ang="0">
                  <a:pos x="289" y="7"/>
                </a:cxn>
                <a:cxn ang="0">
                  <a:pos x="162" y="3"/>
                </a:cxn>
                <a:cxn ang="0">
                  <a:pos x="5" y="0"/>
                </a:cxn>
              </a:cxnLst>
              <a:rect l="0" t="0" r="r" b="b"/>
              <a:pathLst>
                <a:path w="466" h="210">
                  <a:moveTo>
                    <a:pt x="5" y="0"/>
                  </a:moveTo>
                  <a:lnTo>
                    <a:pt x="0" y="139"/>
                  </a:lnTo>
                  <a:lnTo>
                    <a:pt x="105" y="142"/>
                  </a:lnTo>
                  <a:lnTo>
                    <a:pt x="104" y="210"/>
                  </a:lnTo>
                  <a:lnTo>
                    <a:pt x="246" y="208"/>
                  </a:lnTo>
                  <a:lnTo>
                    <a:pt x="373" y="206"/>
                  </a:lnTo>
                  <a:lnTo>
                    <a:pt x="466" y="208"/>
                  </a:lnTo>
                  <a:lnTo>
                    <a:pt x="437" y="149"/>
                  </a:lnTo>
                  <a:lnTo>
                    <a:pt x="417" y="94"/>
                  </a:lnTo>
                  <a:lnTo>
                    <a:pt x="395" y="37"/>
                  </a:lnTo>
                  <a:lnTo>
                    <a:pt x="342" y="1"/>
                  </a:lnTo>
                  <a:lnTo>
                    <a:pt x="318" y="22"/>
                  </a:lnTo>
                  <a:lnTo>
                    <a:pt x="289" y="7"/>
                  </a:lnTo>
                  <a:lnTo>
                    <a:pt x="16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523731" y="3554541"/>
              <a:ext cx="774773" cy="42738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122"/>
                </a:cxn>
                <a:cxn ang="0">
                  <a:pos x="0" y="207"/>
                </a:cxn>
                <a:cxn ang="0">
                  <a:pos x="410" y="209"/>
                </a:cxn>
                <a:cxn ang="0">
                  <a:pos x="402" y="100"/>
                </a:cxn>
                <a:cxn ang="0">
                  <a:pos x="402" y="59"/>
                </a:cxn>
                <a:cxn ang="0">
                  <a:pos x="369" y="34"/>
                </a:cxn>
                <a:cxn ang="0">
                  <a:pos x="379" y="12"/>
                </a:cxn>
                <a:cxn ang="0">
                  <a:pos x="365" y="0"/>
                </a:cxn>
                <a:cxn ang="0">
                  <a:pos x="179" y="2"/>
                </a:cxn>
                <a:cxn ang="0">
                  <a:pos x="4" y="2"/>
                </a:cxn>
              </a:cxnLst>
              <a:rect l="0" t="0" r="r" b="b"/>
              <a:pathLst>
                <a:path w="410" h="209">
                  <a:moveTo>
                    <a:pt x="4" y="2"/>
                  </a:moveTo>
                  <a:lnTo>
                    <a:pt x="3" y="122"/>
                  </a:lnTo>
                  <a:lnTo>
                    <a:pt x="0" y="207"/>
                  </a:lnTo>
                  <a:lnTo>
                    <a:pt x="410" y="209"/>
                  </a:lnTo>
                  <a:lnTo>
                    <a:pt x="402" y="100"/>
                  </a:lnTo>
                  <a:lnTo>
                    <a:pt x="402" y="59"/>
                  </a:lnTo>
                  <a:lnTo>
                    <a:pt x="369" y="34"/>
                  </a:lnTo>
                  <a:lnTo>
                    <a:pt x="379" y="12"/>
                  </a:lnTo>
                  <a:lnTo>
                    <a:pt x="365" y="0"/>
                  </a:lnTo>
                  <a:lnTo>
                    <a:pt x="179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418862" y="3972532"/>
              <a:ext cx="904685" cy="47122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1"/>
                </a:cxn>
                <a:cxn ang="0">
                  <a:pos x="170" y="47"/>
                </a:cxn>
                <a:cxn ang="0">
                  <a:pos x="171" y="178"/>
                </a:cxn>
                <a:cxn ang="0">
                  <a:pos x="258" y="214"/>
                </a:cxn>
                <a:cxn ang="0">
                  <a:pos x="282" y="201"/>
                </a:cxn>
                <a:cxn ang="0">
                  <a:pos x="337" y="230"/>
                </a:cxn>
                <a:cxn ang="0">
                  <a:pos x="373" y="229"/>
                </a:cxn>
                <a:cxn ang="0">
                  <a:pos x="439" y="201"/>
                </a:cxn>
                <a:cxn ang="0">
                  <a:pos x="478" y="228"/>
                </a:cxn>
                <a:cxn ang="0">
                  <a:pos x="478" y="86"/>
                </a:cxn>
                <a:cxn ang="0">
                  <a:pos x="466" y="3"/>
                </a:cxn>
                <a:cxn ang="0">
                  <a:pos x="3" y="0"/>
                </a:cxn>
              </a:cxnLst>
              <a:rect l="0" t="0" r="r" b="b"/>
              <a:pathLst>
                <a:path w="478" h="230">
                  <a:moveTo>
                    <a:pt x="3" y="0"/>
                  </a:moveTo>
                  <a:lnTo>
                    <a:pt x="0" y="41"/>
                  </a:lnTo>
                  <a:lnTo>
                    <a:pt x="170" y="47"/>
                  </a:lnTo>
                  <a:lnTo>
                    <a:pt x="171" y="178"/>
                  </a:lnTo>
                  <a:lnTo>
                    <a:pt x="258" y="214"/>
                  </a:lnTo>
                  <a:lnTo>
                    <a:pt x="282" y="201"/>
                  </a:lnTo>
                  <a:lnTo>
                    <a:pt x="337" y="230"/>
                  </a:lnTo>
                  <a:lnTo>
                    <a:pt x="373" y="229"/>
                  </a:lnTo>
                  <a:lnTo>
                    <a:pt x="439" y="201"/>
                  </a:lnTo>
                  <a:lnTo>
                    <a:pt x="478" y="228"/>
                  </a:lnTo>
                  <a:lnTo>
                    <a:pt x="478" y="86"/>
                  </a:lnTo>
                  <a:lnTo>
                    <a:pt x="46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306331" y="3994449"/>
              <a:ext cx="508689" cy="51348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06" y="10"/>
                </a:cxn>
                <a:cxn ang="0">
                  <a:pos x="237" y="0"/>
                </a:cxn>
                <a:cxn ang="0">
                  <a:pos x="230" y="33"/>
                </a:cxn>
                <a:cxn ang="0">
                  <a:pos x="259" y="26"/>
                </a:cxn>
                <a:cxn ang="0">
                  <a:pos x="269" y="48"/>
                </a:cxn>
                <a:cxn ang="0">
                  <a:pos x="239" y="68"/>
                </a:cxn>
                <a:cxn ang="0">
                  <a:pos x="246" y="103"/>
                </a:cxn>
                <a:cxn ang="0">
                  <a:pos x="215" y="161"/>
                </a:cxn>
                <a:cxn ang="0">
                  <a:pos x="192" y="197"/>
                </a:cxn>
                <a:cxn ang="0">
                  <a:pos x="205" y="243"/>
                </a:cxn>
                <a:cxn ang="0">
                  <a:pos x="39" y="251"/>
                </a:cxn>
                <a:cxn ang="0">
                  <a:pos x="38" y="223"/>
                </a:cxn>
                <a:cxn ang="0">
                  <a:pos x="5" y="217"/>
                </a:cxn>
                <a:cxn ang="0">
                  <a:pos x="5" y="68"/>
                </a:cxn>
                <a:cxn ang="0">
                  <a:pos x="0" y="23"/>
                </a:cxn>
              </a:cxnLst>
              <a:rect l="0" t="0" r="r" b="b"/>
              <a:pathLst>
                <a:path w="269" h="251">
                  <a:moveTo>
                    <a:pt x="0" y="23"/>
                  </a:moveTo>
                  <a:lnTo>
                    <a:pt x="106" y="10"/>
                  </a:lnTo>
                  <a:lnTo>
                    <a:pt x="237" y="0"/>
                  </a:lnTo>
                  <a:lnTo>
                    <a:pt x="230" y="33"/>
                  </a:lnTo>
                  <a:lnTo>
                    <a:pt x="259" y="26"/>
                  </a:lnTo>
                  <a:lnTo>
                    <a:pt x="269" y="48"/>
                  </a:lnTo>
                  <a:lnTo>
                    <a:pt x="239" y="68"/>
                  </a:lnTo>
                  <a:lnTo>
                    <a:pt x="246" y="103"/>
                  </a:lnTo>
                  <a:lnTo>
                    <a:pt x="215" y="161"/>
                  </a:lnTo>
                  <a:lnTo>
                    <a:pt x="192" y="197"/>
                  </a:lnTo>
                  <a:lnTo>
                    <a:pt x="205" y="243"/>
                  </a:lnTo>
                  <a:lnTo>
                    <a:pt x="39" y="251"/>
                  </a:lnTo>
                  <a:lnTo>
                    <a:pt x="38" y="223"/>
                  </a:lnTo>
                  <a:lnTo>
                    <a:pt x="5" y="217"/>
                  </a:lnTo>
                  <a:lnTo>
                    <a:pt x="5" y="6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379895" y="4490718"/>
              <a:ext cx="619819" cy="53853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64" y="0"/>
                </a:cxn>
                <a:cxn ang="0">
                  <a:pos x="193" y="54"/>
                </a:cxn>
                <a:cxn ang="0">
                  <a:pos x="168" y="118"/>
                </a:cxn>
                <a:cxn ang="0">
                  <a:pos x="160" y="147"/>
                </a:cxn>
                <a:cxn ang="0">
                  <a:pos x="270" y="135"/>
                </a:cxn>
                <a:cxn ang="0">
                  <a:pos x="277" y="177"/>
                </a:cxn>
                <a:cxn ang="0">
                  <a:pos x="244" y="173"/>
                </a:cxn>
                <a:cxn ang="0">
                  <a:pos x="229" y="191"/>
                </a:cxn>
                <a:cxn ang="0">
                  <a:pos x="246" y="203"/>
                </a:cxn>
                <a:cxn ang="0">
                  <a:pos x="276" y="189"/>
                </a:cxn>
                <a:cxn ang="0">
                  <a:pos x="277" y="209"/>
                </a:cxn>
                <a:cxn ang="0">
                  <a:pos x="295" y="192"/>
                </a:cxn>
                <a:cxn ang="0">
                  <a:pos x="307" y="192"/>
                </a:cxn>
                <a:cxn ang="0">
                  <a:pos x="293" y="227"/>
                </a:cxn>
                <a:cxn ang="0">
                  <a:pos x="320" y="233"/>
                </a:cxn>
                <a:cxn ang="0">
                  <a:pos x="328" y="252"/>
                </a:cxn>
                <a:cxn ang="0">
                  <a:pos x="316" y="258"/>
                </a:cxn>
                <a:cxn ang="0">
                  <a:pos x="299" y="246"/>
                </a:cxn>
                <a:cxn ang="0">
                  <a:pos x="267" y="237"/>
                </a:cxn>
                <a:cxn ang="0">
                  <a:pos x="274" y="260"/>
                </a:cxn>
                <a:cxn ang="0">
                  <a:pos x="258" y="263"/>
                </a:cxn>
                <a:cxn ang="0">
                  <a:pos x="245" y="242"/>
                </a:cxn>
                <a:cxn ang="0">
                  <a:pos x="237" y="255"/>
                </a:cxn>
                <a:cxn ang="0">
                  <a:pos x="189" y="255"/>
                </a:cxn>
                <a:cxn ang="0">
                  <a:pos x="189" y="242"/>
                </a:cxn>
                <a:cxn ang="0">
                  <a:pos x="171" y="227"/>
                </a:cxn>
                <a:cxn ang="0">
                  <a:pos x="135" y="225"/>
                </a:cxn>
                <a:cxn ang="0">
                  <a:pos x="165" y="242"/>
                </a:cxn>
                <a:cxn ang="0">
                  <a:pos x="123" y="251"/>
                </a:cxn>
                <a:cxn ang="0">
                  <a:pos x="57" y="239"/>
                </a:cxn>
                <a:cxn ang="0">
                  <a:pos x="32" y="242"/>
                </a:cxn>
                <a:cxn ang="0">
                  <a:pos x="41" y="154"/>
                </a:cxn>
                <a:cxn ang="0">
                  <a:pos x="1" y="84"/>
                </a:cxn>
                <a:cxn ang="0">
                  <a:pos x="0" y="6"/>
                </a:cxn>
              </a:cxnLst>
              <a:rect l="0" t="0" r="r" b="b"/>
              <a:pathLst>
                <a:path w="328" h="263">
                  <a:moveTo>
                    <a:pt x="0" y="6"/>
                  </a:moveTo>
                  <a:lnTo>
                    <a:pt x="164" y="0"/>
                  </a:lnTo>
                  <a:lnTo>
                    <a:pt x="193" y="54"/>
                  </a:lnTo>
                  <a:lnTo>
                    <a:pt x="168" y="118"/>
                  </a:lnTo>
                  <a:lnTo>
                    <a:pt x="160" y="147"/>
                  </a:lnTo>
                  <a:lnTo>
                    <a:pt x="270" y="135"/>
                  </a:lnTo>
                  <a:lnTo>
                    <a:pt x="277" y="177"/>
                  </a:lnTo>
                  <a:lnTo>
                    <a:pt x="244" y="173"/>
                  </a:lnTo>
                  <a:lnTo>
                    <a:pt x="229" y="191"/>
                  </a:lnTo>
                  <a:lnTo>
                    <a:pt x="246" y="203"/>
                  </a:lnTo>
                  <a:lnTo>
                    <a:pt x="276" y="189"/>
                  </a:lnTo>
                  <a:lnTo>
                    <a:pt x="277" y="209"/>
                  </a:lnTo>
                  <a:lnTo>
                    <a:pt x="295" y="192"/>
                  </a:lnTo>
                  <a:lnTo>
                    <a:pt x="307" y="192"/>
                  </a:lnTo>
                  <a:lnTo>
                    <a:pt x="293" y="227"/>
                  </a:lnTo>
                  <a:lnTo>
                    <a:pt x="320" y="233"/>
                  </a:lnTo>
                  <a:lnTo>
                    <a:pt x="328" y="252"/>
                  </a:lnTo>
                  <a:lnTo>
                    <a:pt x="316" y="258"/>
                  </a:lnTo>
                  <a:lnTo>
                    <a:pt x="299" y="246"/>
                  </a:lnTo>
                  <a:lnTo>
                    <a:pt x="267" y="237"/>
                  </a:lnTo>
                  <a:lnTo>
                    <a:pt x="274" y="260"/>
                  </a:lnTo>
                  <a:lnTo>
                    <a:pt x="258" y="263"/>
                  </a:lnTo>
                  <a:lnTo>
                    <a:pt x="245" y="242"/>
                  </a:lnTo>
                  <a:lnTo>
                    <a:pt x="237" y="255"/>
                  </a:lnTo>
                  <a:lnTo>
                    <a:pt x="189" y="255"/>
                  </a:lnTo>
                  <a:lnTo>
                    <a:pt x="189" y="242"/>
                  </a:lnTo>
                  <a:lnTo>
                    <a:pt x="171" y="227"/>
                  </a:lnTo>
                  <a:lnTo>
                    <a:pt x="135" y="225"/>
                  </a:lnTo>
                  <a:lnTo>
                    <a:pt x="165" y="242"/>
                  </a:lnTo>
                  <a:lnTo>
                    <a:pt x="123" y="251"/>
                  </a:lnTo>
                  <a:lnTo>
                    <a:pt x="57" y="239"/>
                  </a:lnTo>
                  <a:lnTo>
                    <a:pt x="32" y="242"/>
                  </a:lnTo>
                  <a:lnTo>
                    <a:pt x="41" y="154"/>
                  </a:lnTo>
                  <a:lnTo>
                    <a:pt x="1" y="8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954160" y="2216027"/>
              <a:ext cx="691818" cy="84381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6" y="32"/>
                </a:cxn>
                <a:cxn ang="0">
                  <a:pos x="95" y="0"/>
                </a:cxn>
                <a:cxn ang="0">
                  <a:pos x="116" y="9"/>
                </a:cxn>
                <a:cxn ang="0">
                  <a:pos x="120" y="34"/>
                </a:cxn>
                <a:cxn ang="0">
                  <a:pos x="166" y="61"/>
                </a:cxn>
                <a:cxn ang="0">
                  <a:pos x="180" y="49"/>
                </a:cxn>
                <a:cxn ang="0">
                  <a:pos x="207" y="49"/>
                </a:cxn>
                <a:cxn ang="0">
                  <a:pos x="228" y="73"/>
                </a:cxn>
                <a:cxn ang="0">
                  <a:pos x="242" y="64"/>
                </a:cxn>
                <a:cxn ang="0">
                  <a:pos x="282" y="74"/>
                </a:cxn>
                <a:cxn ang="0">
                  <a:pos x="296" y="56"/>
                </a:cxn>
                <a:cxn ang="0">
                  <a:pos x="321" y="70"/>
                </a:cxn>
                <a:cxn ang="0">
                  <a:pos x="366" y="68"/>
                </a:cxn>
                <a:cxn ang="0">
                  <a:pos x="293" y="119"/>
                </a:cxn>
                <a:cxn ang="0">
                  <a:pos x="257" y="164"/>
                </a:cxn>
                <a:cxn ang="0">
                  <a:pos x="264" y="229"/>
                </a:cxn>
                <a:cxn ang="0">
                  <a:pos x="239" y="256"/>
                </a:cxn>
                <a:cxn ang="0">
                  <a:pos x="249" y="275"/>
                </a:cxn>
                <a:cxn ang="0">
                  <a:pos x="249" y="323"/>
                </a:cxn>
                <a:cxn ang="0">
                  <a:pos x="274" y="323"/>
                </a:cxn>
                <a:cxn ang="0">
                  <a:pos x="311" y="358"/>
                </a:cxn>
                <a:cxn ang="0">
                  <a:pos x="326" y="400"/>
                </a:cxn>
                <a:cxn ang="0">
                  <a:pos x="67" y="412"/>
                </a:cxn>
                <a:cxn ang="0">
                  <a:pos x="68" y="298"/>
                </a:cxn>
                <a:cxn ang="0">
                  <a:pos x="45" y="273"/>
                </a:cxn>
                <a:cxn ang="0">
                  <a:pos x="53" y="243"/>
                </a:cxn>
                <a:cxn ang="0">
                  <a:pos x="61" y="226"/>
                </a:cxn>
                <a:cxn ang="0">
                  <a:pos x="45" y="147"/>
                </a:cxn>
                <a:cxn ang="0">
                  <a:pos x="23" y="95"/>
                </a:cxn>
                <a:cxn ang="0">
                  <a:pos x="0" y="32"/>
                </a:cxn>
              </a:cxnLst>
              <a:rect l="0" t="0" r="r" b="b"/>
              <a:pathLst>
                <a:path w="366" h="412">
                  <a:moveTo>
                    <a:pt x="0" y="32"/>
                  </a:moveTo>
                  <a:lnTo>
                    <a:pt x="96" y="32"/>
                  </a:lnTo>
                  <a:lnTo>
                    <a:pt x="95" y="0"/>
                  </a:lnTo>
                  <a:lnTo>
                    <a:pt x="116" y="9"/>
                  </a:lnTo>
                  <a:lnTo>
                    <a:pt x="120" y="34"/>
                  </a:lnTo>
                  <a:lnTo>
                    <a:pt x="166" y="61"/>
                  </a:lnTo>
                  <a:lnTo>
                    <a:pt x="180" y="49"/>
                  </a:lnTo>
                  <a:lnTo>
                    <a:pt x="207" y="49"/>
                  </a:lnTo>
                  <a:lnTo>
                    <a:pt x="228" y="73"/>
                  </a:lnTo>
                  <a:lnTo>
                    <a:pt x="242" y="64"/>
                  </a:lnTo>
                  <a:lnTo>
                    <a:pt x="282" y="74"/>
                  </a:lnTo>
                  <a:lnTo>
                    <a:pt x="296" y="56"/>
                  </a:lnTo>
                  <a:lnTo>
                    <a:pt x="321" y="70"/>
                  </a:lnTo>
                  <a:lnTo>
                    <a:pt x="366" y="68"/>
                  </a:lnTo>
                  <a:lnTo>
                    <a:pt x="293" y="119"/>
                  </a:lnTo>
                  <a:lnTo>
                    <a:pt x="257" y="164"/>
                  </a:lnTo>
                  <a:lnTo>
                    <a:pt x="264" y="229"/>
                  </a:lnTo>
                  <a:lnTo>
                    <a:pt x="239" y="256"/>
                  </a:lnTo>
                  <a:lnTo>
                    <a:pt x="249" y="275"/>
                  </a:lnTo>
                  <a:lnTo>
                    <a:pt x="249" y="323"/>
                  </a:lnTo>
                  <a:lnTo>
                    <a:pt x="274" y="323"/>
                  </a:lnTo>
                  <a:lnTo>
                    <a:pt x="311" y="358"/>
                  </a:lnTo>
                  <a:lnTo>
                    <a:pt x="326" y="400"/>
                  </a:lnTo>
                  <a:lnTo>
                    <a:pt x="67" y="412"/>
                  </a:lnTo>
                  <a:lnTo>
                    <a:pt x="68" y="298"/>
                  </a:lnTo>
                  <a:lnTo>
                    <a:pt x="45" y="273"/>
                  </a:lnTo>
                  <a:lnTo>
                    <a:pt x="53" y="243"/>
                  </a:lnTo>
                  <a:lnTo>
                    <a:pt x="61" y="226"/>
                  </a:lnTo>
                  <a:lnTo>
                    <a:pt x="45" y="147"/>
                  </a:lnTo>
                  <a:lnTo>
                    <a:pt x="23" y="9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401807" y="2507212"/>
              <a:ext cx="525907" cy="665343"/>
            </a:xfrm>
            <a:custGeom>
              <a:avLst/>
              <a:gdLst>
                <a:gd name="T0" fmla="*/ 2147483647 w 278"/>
                <a:gd name="T1" fmla="*/ 2147483647 h 325"/>
                <a:gd name="T2" fmla="*/ 2147483647 w 278"/>
                <a:gd name="T3" fmla="*/ 2147483647 h 325"/>
                <a:gd name="T4" fmla="*/ 2147483647 w 278"/>
                <a:gd name="T5" fmla="*/ 2147483647 h 325"/>
                <a:gd name="T6" fmla="*/ 2147483647 w 278"/>
                <a:gd name="T7" fmla="*/ 0 h 325"/>
                <a:gd name="T8" fmla="*/ 2147483647 w 278"/>
                <a:gd name="T9" fmla="*/ 2147483647 h 325"/>
                <a:gd name="T10" fmla="*/ 2147483647 w 278"/>
                <a:gd name="T11" fmla="*/ 2147483647 h 325"/>
                <a:gd name="T12" fmla="*/ 2147483647 w 278"/>
                <a:gd name="T13" fmla="*/ 2147483647 h 325"/>
                <a:gd name="T14" fmla="*/ 2147483647 w 278"/>
                <a:gd name="T15" fmla="*/ 2147483647 h 325"/>
                <a:gd name="T16" fmla="*/ 2147483647 w 278"/>
                <a:gd name="T17" fmla="*/ 2147483647 h 325"/>
                <a:gd name="T18" fmla="*/ 2147483647 w 278"/>
                <a:gd name="T19" fmla="*/ 2147483647 h 325"/>
                <a:gd name="T20" fmla="*/ 2147483647 w 278"/>
                <a:gd name="T21" fmla="*/ 2147483647 h 325"/>
                <a:gd name="T22" fmla="*/ 2147483647 w 278"/>
                <a:gd name="T23" fmla="*/ 2147483647 h 325"/>
                <a:gd name="T24" fmla="*/ 2147483647 w 278"/>
                <a:gd name="T25" fmla="*/ 2147483647 h 325"/>
                <a:gd name="T26" fmla="*/ 2147483647 w 278"/>
                <a:gd name="T27" fmla="*/ 2147483647 h 325"/>
                <a:gd name="T28" fmla="*/ 2147483647 w 278"/>
                <a:gd name="T29" fmla="*/ 2147483647 h 325"/>
                <a:gd name="T30" fmla="*/ 2147483647 w 278"/>
                <a:gd name="T31" fmla="*/ 2147483647 h 325"/>
                <a:gd name="T32" fmla="*/ 2147483647 w 278"/>
                <a:gd name="T33" fmla="*/ 2147483647 h 325"/>
                <a:gd name="T34" fmla="*/ 2147483647 w 278"/>
                <a:gd name="T35" fmla="*/ 2147483647 h 325"/>
                <a:gd name="T36" fmla="*/ 2147483647 w 278"/>
                <a:gd name="T37" fmla="*/ 2147483647 h 325"/>
                <a:gd name="T38" fmla="*/ 2147483647 w 278"/>
                <a:gd name="T39" fmla="*/ 2147483647 h 325"/>
                <a:gd name="T40" fmla="*/ 2147483647 w 278"/>
                <a:gd name="T41" fmla="*/ 2147483647 h 325"/>
                <a:gd name="T42" fmla="*/ 2147483647 w 278"/>
                <a:gd name="T43" fmla="*/ 2147483647 h 325"/>
                <a:gd name="T44" fmla="*/ 2147483647 w 278"/>
                <a:gd name="T45" fmla="*/ 2147483647 h 325"/>
                <a:gd name="T46" fmla="*/ 2147483647 w 278"/>
                <a:gd name="T47" fmla="*/ 2147483647 h 325"/>
                <a:gd name="T48" fmla="*/ 2147483647 w 278"/>
                <a:gd name="T49" fmla="*/ 2147483647 h 325"/>
                <a:gd name="T50" fmla="*/ 2147483647 w 278"/>
                <a:gd name="T51" fmla="*/ 2147483647 h 325"/>
                <a:gd name="T52" fmla="*/ 2147483647 w 278"/>
                <a:gd name="T53" fmla="*/ 2147483647 h 325"/>
                <a:gd name="T54" fmla="*/ 2147483647 w 278"/>
                <a:gd name="T55" fmla="*/ 2147483647 h 325"/>
                <a:gd name="T56" fmla="*/ 2147483647 w 278"/>
                <a:gd name="T57" fmla="*/ 2147483647 h 325"/>
                <a:gd name="T58" fmla="*/ 2147483647 w 278"/>
                <a:gd name="T59" fmla="*/ 2147483647 h 325"/>
                <a:gd name="T60" fmla="*/ 2147483647 w 278"/>
                <a:gd name="T61" fmla="*/ 2147483647 h 325"/>
                <a:gd name="T62" fmla="*/ 2147483647 w 278"/>
                <a:gd name="T63" fmla="*/ 2147483647 h 325"/>
                <a:gd name="T64" fmla="*/ 2147483647 w 278"/>
                <a:gd name="T65" fmla="*/ 2147483647 h 325"/>
                <a:gd name="T66" fmla="*/ 0 w 278"/>
                <a:gd name="T67" fmla="*/ 2147483647 h 325"/>
                <a:gd name="T68" fmla="*/ 2147483647 w 278"/>
                <a:gd name="T69" fmla="*/ 2147483647 h 325"/>
                <a:gd name="T70" fmla="*/ 2147483647 w 278"/>
                <a:gd name="T71" fmla="*/ 2147483647 h 3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8"/>
                <a:gd name="T109" fmla="*/ 0 h 325"/>
                <a:gd name="T110" fmla="*/ 278 w 278"/>
                <a:gd name="T111" fmla="*/ 325 h 3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8" h="325">
                  <a:moveTo>
                    <a:pt x="20" y="22"/>
                  </a:moveTo>
                  <a:lnTo>
                    <a:pt x="41" y="19"/>
                  </a:lnTo>
                  <a:lnTo>
                    <a:pt x="60" y="19"/>
                  </a:lnTo>
                  <a:lnTo>
                    <a:pt x="72" y="0"/>
                  </a:lnTo>
                  <a:lnTo>
                    <a:pt x="81" y="24"/>
                  </a:lnTo>
                  <a:lnTo>
                    <a:pt x="111" y="24"/>
                  </a:lnTo>
                  <a:lnTo>
                    <a:pt x="127" y="46"/>
                  </a:lnTo>
                  <a:lnTo>
                    <a:pt x="158" y="40"/>
                  </a:lnTo>
                  <a:lnTo>
                    <a:pt x="179" y="54"/>
                  </a:lnTo>
                  <a:lnTo>
                    <a:pt x="218" y="64"/>
                  </a:lnTo>
                  <a:lnTo>
                    <a:pt x="225" y="81"/>
                  </a:lnTo>
                  <a:lnTo>
                    <a:pt x="245" y="82"/>
                  </a:lnTo>
                  <a:lnTo>
                    <a:pt x="239" y="99"/>
                  </a:lnTo>
                  <a:lnTo>
                    <a:pt x="246" y="118"/>
                  </a:lnTo>
                  <a:lnTo>
                    <a:pt x="233" y="142"/>
                  </a:lnTo>
                  <a:lnTo>
                    <a:pt x="242" y="147"/>
                  </a:lnTo>
                  <a:lnTo>
                    <a:pt x="264" y="121"/>
                  </a:lnTo>
                  <a:lnTo>
                    <a:pt x="263" y="112"/>
                  </a:lnTo>
                  <a:lnTo>
                    <a:pt x="272" y="108"/>
                  </a:lnTo>
                  <a:lnTo>
                    <a:pt x="278" y="121"/>
                  </a:lnTo>
                  <a:lnTo>
                    <a:pt x="261" y="139"/>
                  </a:lnTo>
                  <a:lnTo>
                    <a:pt x="254" y="180"/>
                  </a:lnTo>
                  <a:lnTo>
                    <a:pt x="254" y="249"/>
                  </a:lnTo>
                  <a:lnTo>
                    <a:pt x="264" y="261"/>
                  </a:lnTo>
                  <a:lnTo>
                    <a:pt x="260" y="304"/>
                  </a:lnTo>
                  <a:lnTo>
                    <a:pt x="128" y="325"/>
                  </a:lnTo>
                  <a:lnTo>
                    <a:pt x="95" y="305"/>
                  </a:lnTo>
                  <a:lnTo>
                    <a:pt x="102" y="279"/>
                  </a:lnTo>
                  <a:lnTo>
                    <a:pt x="86" y="251"/>
                  </a:lnTo>
                  <a:lnTo>
                    <a:pt x="72" y="216"/>
                  </a:lnTo>
                  <a:lnTo>
                    <a:pt x="35" y="181"/>
                  </a:lnTo>
                  <a:lnTo>
                    <a:pt x="12" y="181"/>
                  </a:lnTo>
                  <a:lnTo>
                    <a:pt x="12" y="133"/>
                  </a:lnTo>
                  <a:lnTo>
                    <a:pt x="0" y="115"/>
                  </a:lnTo>
                  <a:lnTo>
                    <a:pt x="26" y="87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069985" y="3033225"/>
              <a:ext cx="610428" cy="430517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0" y="48"/>
                </a:cxn>
                <a:cxn ang="0">
                  <a:pos x="7" y="87"/>
                </a:cxn>
                <a:cxn ang="0">
                  <a:pos x="37" y="167"/>
                </a:cxn>
                <a:cxn ang="0">
                  <a:pos x="54" y="210"/>
                </a:cxn>
                <a:cxn ang="0">
                  <a:pos x="244" y="200"/>
                </a:cxn>
                <a:cxn ang="0">
                  <a:pos x="275" y="210"/>
                </a:cxn>
                <a:cxn ang="0">
                  <a:pos x="294" y="169"/>
                </a:cxn>
                <a:cxn ang="0">
                  <a:pos x="287" y="140"/>
                </a:cxn>
                <a:cxn ang="0">
                  <a:pos x="319" y="134"/>
                </a:cxn>
                <a:cxn ang="0">
                  <a:pos x="323" y="88"/>
                </a:cxn>
                <a:cxn ang="0">
                  <a:pos x="304" y="68"/>
                </a:cxn>
                <a:cxn ang="0">
                  <a:pos x="271" y="48"/>
                </a:cxn>
                <a:cxn ang="0">
                  <a:pos x="278" y="20"/>
                </a:cxn>
                <a:cxn ang="0">
                  <a:pos x="264" y="0"/>
                </a:cxn>
                <a:cxn ang="0">
                  <a:pos x="193" y="3"/>
                </a:cxn>
                <a:cxn ang="0">
                  <a:pos x="121" y="6"/>
                </a:cxn>
                <a:cxn ang="0">
                  <a:pos x="5" y="11"/>
                </a:cxn>
              </a:cxnLst>
              <a:rect l="0" t="0" r="r" b="b"/>
              <a:pathLst>
                <a:path w="323" h="210">
                  <a:moveTo>
                    <a:pt x="5" y="11"/>
                  </a:moveTo>
                  <a:lnTo>
                    <a:pt x="0" y="48"/>
                  </a:lnTo>
                  <a:lnTo>
                    <a:pt x="7" y="87"/>
                  </a:lnTo>
                  <a:lnTo>
                    <a:pt x="37" y="167"/>
                  </a:lnTo>
                  <a:lnTo>
                    <a:pt x="54" y="210"/>
                  </a:lnTo>
                  <a:lnTo>
                    <a:pt x="244" y="200"/>
                  </a:lnTo>
                  <a:lnTo>
                    <a:pt x="275" y="210"/>
                  </a:lnTo>
                  <a:lnTo>
                    <a:pt x="294" y="169"/>
                  </a:lnTo>
                  <a:lnTo>
                    <a:pt x="287" y="140"/>
                  </a:lnTo>
                  <a:lnTo>
                    <a:pt x="319" y="134"/>
                  </a:lnTo>
                  <a:lnTo>
                    <a:pt x="323" y="88"/>
                  </a:lnTo>
                  <a:lnTo>
                    <a:pt x="304" y="68"/>
                  </a:lnTo>
                  <a:lnTo>
                    <a:pt x="271" y="48"/>
                  </a:lnTo>
                  <a:lnTo>
                    <a:pt x="278" y="20"/>
                  </a:lnTo>
                  <a:lnTo>
                    <a:pt x="264" y="0"/>
                  </a:lnTo>
                  <a:lnTo>
                    <a:pt x="193" y="3"/>
                  </a:lnTo>
                  <a:lnTo>
                    <a:pt x="121" y="6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608414" y="2413282"/>
              <a:ext cx="565037" cy="264572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67" y="0"/>
                </a:cxn>
                <a:cxn ang="0">
                  <a:pos x="55" y="29"/>
                </a:cxn>
                <a:cxn ang="0">
                  <a:pos x="64" y="38"/>
                </a:cxn>
                <a:cxn ang="0">
                  <a:pos x="85" y="26"/>
                </a:cxn>
                <a:cxn ang="0">
                  <a:pos x="131" y="44"/>
                </a:cxn>
                <a:cxn ang="0">
                  <a:pos x="151" y="29"/>
                </a:cxn>
                <a:cxn ang="0">
                  <a:pos x="213" y="21"/>
                </a:cxn>
                <a:cxn ang="0">
                  <a:pos x="225" y="39"/>
                </a:cxn>
                <a:cxn ang="0">
                  <a:pos x="249" y="35"/>
                </a:cxn>
                <a:cxn ang="0">
                  <a:pos x="296" y="54"/>
                </a:cxn>
                <a:cxn ang="0">
                  <a:pos x="299" y="68"/>
                </a:cxn>
                <a:cxn ang="0">
                  <a:pos x="248" y="80"/>
                </a:cxn>
                <a:cxn ang="0">
                  <a:pos x="233" y="71"/>
                </a:cxn>
                <a:cxn ang="0">
                  <a:pos x="207" y="74"/>
                </a:cxn>
                <a:cxn ang="0">
                  <a:pos x="177" y="92"/>
                </a:cxn>
                <a:cxn ang="0">
                  <a:pos x="163" y="93"/>
                </a:cxn>
                <a:cxn ang="0">
                  <a:pos x="152" y="80"/>
                </a:cxn>
                <a:cxn ang="0">
                  <a:pos x="135" y="128"/>
                </a:cxn>
                <a:cxn ang="0">
                  <a:pos x="116" y="129"/>
                </a:cxn>
                <a:cxn ang="0">
                  <a:pos x="108" y="110"/>
                </a:cxn>
                <a:cxn ang="0">
                  <a:pos x="68" y="101"/>
                </a:cxn>
                <a:cxn ang="0">
                  <a:pos x="49" y="87"/>
                </a:cxn>
                <a:cxn ang="0">
                  <a:pos x="16" y="92"/>
                </a:cxn>
                <a:cxn ang="0">
                  <a:pos x="0" y="71"/>
                </a:cxn>
              </a:cxnLst>
              <a:rect l="0" t="0" r="r" b="b"/>
              <a:pathLst>
                <a:path w="299" h="129">
                  <a:moveTo>
                    <a:pt x="0" y="71"/>
                  </a:moveTo>
                  <a:lnTo>
                    <a:pt x="67" y="0"/>
                  </a:lnTo>
                  <a:lnTo>
                    <a:pt x="55" y="29"/>
                  </a:lnTo>
                  <a:lnTo>
                    <a:pt x="64" y="38"/>
                  </a:lnTo>
                  <a:lnTo>
                    <a:pt x="85" y="26"/>
                  </a:lnTo>
                  <a:lnTo>
                    <a:pt x="131" y="44"/>
                  </a:lnTo>
                  <a:lnTo>
                    <a:pt x="151" y="29"/>
                  </a:lnTo>
                  <a:lnTo>
                    <a:pt x="213" y="21"/>
                  </a:lnTo>
                  <a:lnTo>
                    <a:pt x="225" y="39"/>
                  </a:lnTo>
                  <a:lnTo>
                    <a:pt x="249" y="35"/>
                  </a:lnTo>
                  <a:lnTo>
                    <a:pt x="296" y="54"/>
                  </a:lnTo>
                  <a:lnTo>
                    <a:pt x="299" y="68"/>
                  </a:lnTo>
                  <a:lnTo>
                    <a:pt x="248" y="80"/>
                  </a:lnTo>
                  <a:lnTo>
                    <a:pt x="233" y="71"/>
                  </a:lnTo>
                  <a:lnTo>
                    <a:pt x="207" y="74"/>
                  </a:lnTo>
                  <a:lnTo>
                    <a:pt x="177" y="92"/>
                  </a:lnTo>
                  <a:lnTo>
                    <a:pt x="163" y="93"/>
                  </a:lnTo>
                  <a:lnTo>
                    <a:pt x="152" y="80"/>
                  </a:lnTo>
                  <a:lnTo>
                    <a:pt x="135" y="128"/>
                  </a:lnTo>
                  <a:lnTo>
                    <a:pt x="116" y="129"/>
                  </a:lnTo>
                  <a:lnTo>
                    <a:pt x="108" y="110"/>
                  </a:lnTo>
                  <a:lnTo>
                    <a:pt x="68" y="101"/>
                  </a:lnTo>
                  <a:lnTo>
                    <a:pt x="49" y="87"/>
                  </a:lnTo>
                  <a:lnTo>
                    <a:pt x="16" y="9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999713" y="2599578"/>
              <a:ext cx="403821" cy="593329"/>
            </a:xfrm>
            <a:custGeom>
              <a:avLst/>
              <a:gdLst/>
              <a:ahLst/>
              <a:cxnLst>
                <a:cxn ang="0">
                  <a:pos x="54" y="12"/>
                </a:cxn>
                <a:cxn ang="0">
                  <a:pos x="62" y="30"/>
                </a:cxn>
                <a:cxn ang="0">
                  <a:pos x="47" y="41"/>
                </a:cxn>
                <a:cxn ang="0">
                  <a:pos x="46" y="87"/>
                </a:cxn>
                <a:cxn ang="0">
                  <a:pos x="38" y="57"/>
                </a:cxn>
                <a:cxn ang="0">
                  <a:pos x="7" y="86"/>
                </a:cxn>
                <a:cxn ang="0">
                  <a:pos x="0" y="169"/>
                </a:cxn>
                <a:cxn ang="0">
                  <a:pos x="20" y="210"/>
                </a:cxn>
                <a:cxn ang="0">
                  <a:pos x="22" y="231"/>
                </a:cxn>
                <a:cxn ang="0">
                  <a:pos x="23" y="248"/>
                </a:cxn>
                <a:cxn ang="0">
                  <a:pos x="22" y="263"/>
                </a:cxn>
                <a:cxn ang="0">
                  <a:pos x="18" y="290"/>
                </a:cxn>
                <a:cxn ang="0">
                  <a:pos x="102" y="285"/>
                </a:cxn>
                <a:cxn ang="0">
                  <a:pos x="213" y="275"/>
                </a:cxn>
                <a:cxn ang="0">
                  <a:pos x="193" y="269"/>
                </a:cxn>
                <a:cxn ang="0">
                  <a:pos x="182" y="254"/>
                </a:cxn>
                <a:cxn ang="0">
                  <a:pos x="199" y="241"/>
                </a:cxn>
                <a:cxn ang="0">
                  <a:pos x="199" y="225"/>
                </a:cxn>
                <a:cxn ang="0">
                  <a:pos x="191" y="211"/>
                </a:cxn>
                <a:cxn ang="0">
                  <a:pos x="199" y="201"/>
                </a:cxn>
                <a:cxn ang="0">
                  <a:pos x="214" y="202"/>
                </a:cxn>
                <a:cxn ang="0">
                  <a:pos x="211" y="162"/>
                </a:cxn>
                <a:cxn ang="0">
                  <a:pos x="207" y="138"/>
                </a:cxn>
                <a:cxn ang="0">
                  <a:pos x="198" y="123"/>
                </a:cxn>
                <a:cxn ang="0">
                  <a:pos x="189" y="114"/>
                </a:cxn>
                <a:cxn ang="0">
                  <a:pos x="175" y="111"/>
                </a:cxn>
                <a:cxn ang="0">
                  <a:pos x="162" y="111"/>
                </a:cxn>
                <a:cxn ang="0">
                  <a:pos x="148" y="130"/>
                </a:cxn>
                <a:cxn ang="0">
                  <a:pos x="139" y="136"/>
                </a:cxn>
                <a:cxn ang="0">
                  <a:pos x="133" y="138"/>
                </a:cxn>
                <a:cxn ang="0">
                  <a:pos x="126" y="135"/>
                </a:cxn>
                <a:cxn ang="0">
                  <a:pos x="124" y="126"/>
                </a:cxn>
                <a:cxn ang="0">
                  <a:pos x="126" y="120"/>
                </a:cxn>
                <a:cxn ang="0">
                  <a:pos x="132" y="114"/>
                </a:cxn>
                <a:cxn ang="0">
                  <a:pos x="138" y="111"/>
                </a:cxn>
                <a:cxn ang="0">
                  <a:pos x="144" y="110"/>
                </a:cxn>
                <a:cxn ang="0">
                  <a:pos x="144" y="99"/>
                </a:cxn>
                <a:cxn ang="0">
                  <a:pos x="160" y="87"/>
                </a:cxn>
                <a:cxn ang="0">
                  <a:pos x="144" y="49"/>
                </a:cxn>
                <a:cxn ang="0">
                  <a:pos x="144" y="31"/>
                </a:cxn>
                <a:cxn ang="0">
                  <a:pos x="117" y="24"/>
                </a:cxn>
                <a:cxn ang="0">
                  <a:pos x="78" y="0"/>
                </a:cxn>
                <a:cxn ang="0">
                  <a:pos x="54" y="12"/>
                </a:cxn>
              </a:cxnLst>
              <a:rect l="0" t="0" r="r" b="b"/>
              <a:pathLst>
                <a:path w="214" h="290">
                  <a:moveTo>
                    <a:pt x="54" y="12"/>
                  </a:moveTo>
                  <a:lnTo>
                    <a:pt x="62" y="30"/>
                  </a:lnTo>
                  <a:lnTo>
                    <a:pt x="47" y="41"/>
                  </a:lnTo>
                  <a:lnTo>
                    <a:pt x="46" y="87"/>
                  </a:lnTo>
                  <a:lnTo>
                    <a:pt x="38" y="57"/>
                  </a:lnTo>
                  <a:lnTo>
                    <a:pt x="7" y="86"/>
                  </a:lnTo>
                  <a:lnTo>
                    <a:pt x="0" y="169"/>
                  </a:lnTo>
                  <a:lnTo>
                    <a:pt x="20" y="210"/>
                  </a:lnTo>
                  <a:lnTo>
                    <a:pt x="22" y="231"/>
                  </a:lnTo>
                  <a:lnTo>
                    <a:pt x="23" y="248"/>
                  </a:lnTo>
                  <a:lnTo>
                    <a:pt x="22" y="263"/>
                  </a:lnTo>
                  <a:lnTo>
                    <a:pt x="18" y="290"/>
                  </a:lnTo>
                  <a:lnTo>
                    <a:pt x="102" y="285"/>
                  </a:lnTo>
                  <a:lnTo>
                    <a:pt x="213" y="275"/>
                  </a:lnTo>
                  <a:lnTo>
                    <a:pt x="193" y="269"/>
                  </a:lnTo>
                  <a:lnTo>
                    <a:pt x="182" y="254"/>
                  </a:lnTo>
                  <a:lnTo>
                    <a:pt x="199" y="241"/>
                  </a:lnTo>
                  <a:lnTo>
                    <a:pt x="199" y="225"/>
                  </a:lnTo>
                  <a:lnTo>
                    <a:pt x="191" y="211"/>
                  </a:lnTo>
                  <a:lnTo>
                    <a:pt x="199" y="201"/>
                  </a:lnTo>
                  <a:lnTo>
                    <a:pt x="214" y="202"/>
                  </a:lnTo>
                  <a:lnTo>
                    <a:pt x="211" y="162"/>
                  </a:lnTo>
                  <a:lnTo>
                    <a:pt x="207" y="138"/>
                  </a:lnTo>
                  <a:lnTo>
                    <a:pt x="198" y="123"/>
                  </a:lnTo>
                  <a:lnTo>
                    <a:pt x="189" y="114"/>
                  </a:lnTo>
                  <a:lnTo>
                    <a:pt x="175" y="111"/>
                  </a:lnTo>
                  <a:lnTo>
                    <a:pt x="162" y="111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33" y="138"/>
                  </a:lnTo>
                  <a:lnTo>
                    <a:pt x="126" y="135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1"/>
                  </a:lnTo>
                  <a:lnTo>
                    <a:pt x="144" y="110"/>
                  </a:lnTo>
                  <a:lnTo>
                    <a:pt x="144" y="99"/>
                  </a:lnTo>
                  <a:lnTo>
                    <a:pt x="160" y="87"/>
                  </a:lnTo>
                  <a:lnTo>
                    <a:pt x="144" y="49"/>
                  </a:lnTo>
                  <a:lnTo>
                    <a:pt x="144" y="31"/>
                  </a:lnTo>
                  <a:lnTo>
                    <a:pt x="117" y="24"/>
                  </a:lnTo>
                  <a:lnTo>
                    <a:pt x="78" y="0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559893" y="3125590"/>
              <a:ext cx="438256" cy="784321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176" y="0"/>
                </a:cxn>
                <a:cxn ang="0">
                  <a:pos x="197" y="47"/>
                </a:cxn>
                <a:cxn ang="0">
                  <a:pos x="224" y="243"/>
                </a:cxn>
                <a:cxn ang="0">
                  <a:pos x="232" y="269"/>
                </a:cxn>
                <a:cxn ang="0">
                  <a:pos x="211" y="321"/>
                </a:cxn>
                <a:cxn ang="0">
                  <a:pos x="211" y="357"/>
                </a:cxn>
                <a:cxn ang="0">
                  <a:pos x="187" y="353"/>
                </a:cxn>
                <a:cxn ang="0">
                  <a:pos x="188" y="383"/>
                </a:cxn>
                <a:cxn ang="0">
                  <a:pos x="163" y="371"/>
                </a:cxn>
                <a:cxn ang="0">
                  <a:pos x="150" y="375"/>
                </a:cxn>
                <a:cxn ang="0">
                  <a:pos x="131" y="372"/>
                </a:cxn>
                <a:cxn ang="0">
                  <a:pos x="117" y="326"/>
                </a:cxn>
                <a:cxn ang="0">
                  <a:pos x="90" y="312"/>
                </a:cxn>
                <a:cxn ang="0">
                  <a:pos x="90" y="263"/>
                </a:cxn>
                <a:cxn ang="0">
                  <a:pos x="63" y="269"/>
                </a:cxn>
                <a:cxn ang="0">
                  <a:pos x="48" y="233"/>
                </a:cxn>
                <a:cxn ang="0">
                  <a:pos x="0" y="191"/>
                </a:cxn>
                <a:cxn ang="0">
                  <a:pos x="35" y="125"/>
                </a:cxn>
                <a:cxn ang="0">
                  <a:pos x="25" y="94"/>
                </a:cxn>
                <a:cxn ang="0">
                  <a:pos x="60" y="88"/>
                </a:cxn>
                <a:cxn ang="0">
                  <a:pos x="63" y="45"/>
                </a:cxn>
                <a:cxn ang="0">
                  <a:pos x="43" y="22"/>
                </a:cxn>
              </a:cxnLst>
              <a:rect l="0" t="0" r="r" b="b"/>
              <a:pathLst>
                <a:path w="232" h="383">
                  <a:moveTo>
                    <a:pt x="43" y="22"/>
                  </a:moveTo>
                  <a:lnTo>
                    <a:pt x="176" y="0"/>
                  </a:lnTo>
                  <a:lnTo>
                    <a:pt x="197" y="47"/>
                  </a:lnTo>
                  <a:lnTo>
                    <a:pt x="224" y="243"/>
                  </a:lnTo>
                  <a:lnTo>
                    <a:pt x="232" y="269"/>
                  </a:lnTo>
                  <a:lnTo>
                    <a:pt x="211" y="321"/>
                  </a:lnTo>
                  <a:lnTo>
                    <a:pt x="211" y="357"/>
                  </a:lnTo>
                  <a:lnTo>
                    <a:pt x="187" y="353"/>
                  </a:lnTo>
                  <a:lnTo>
                    <a:pt x="188" y="383"/>
                  </a:lnTo>
                  <a:lnTo>
                    <a:pt x="163" y="371"/>
                  </a:lnTo>
                  <a:lnTo>
                    <a:pt x="150" y="375"/>
                  </a:lnTo>
                  <a:lnTo>
                    <a:pt x="131" y="372"/>
                  </a:lnTo>
                  <a:lnTo>
                    <a:pt x="117" y="326"/>
                  </a:lnTo>
                  <a:lnTo>
                    <a:pt x="90" y="312"/>
                  </a:lnTo>
                  <a:lnTo>
                    <a:pt x="90" y="263"/>
                  </a:lnTo>
                  <a:lnTo>
                    <a:pt x="63" y="269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35" y="125"/>
                  </a:lnTo>
                  <a:lnTo>
                    <a:pt x="25" y="94"/>
                  </a:lnTo>
                  <a:lnTo>
                    <a:pt x="60" y="88"/>
                  </a:lnTo>
                  <a:lnTo>
                    <a:pt x="63" y="45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170158" y="3443389"/>
              <a:ext cx="694948" cy="62150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1" y="0"/>
                </a:cxn>
                <a:cxn ang="0">
                  <a:pos x="195" y="0"/>
                </a:cxn>
                <a:cxn ang="0">
                  <a:pos x="221" y="9"/>
                </a:cxn>
                <a:cxn ang="0">
                  <a:pos x="207" y="35"/>
                </a:cxn>
                <a:cxn ang="0">
                  <a:pos x="254" y="78"/>
                </a:cxn>
                <a:cxn ang="0">
                  <a:pos x="269" y="114"/>
                </a:cxn>
                <a:cxn ang="0">
                  <a:pos x="297" y="105"/>
                </a:cxn>
                <a:cxn ang="0">
                  <a:pos x="296" y="156"/>
                </a:cxn>
                <a:cxn ang="0">
                  <a:pos x="324" y="171"/>
                </a:cxn>
                <a:cxn ang="0">
                  <a:pos x="337" y="216"/>
                </a:cxn>
                <a:cxn ang="0">
                  <a:pos x="357" y="220"/>
                </a:cxn>
                <a:cxn ang="0">
                  <a:pos x="368" y="239"/>
                </a:cxn>
                <a:cxn ang="0">
                  <a:pos x="343" y="265"/>
                </a:cxn>
                <a:cxn ang="0">
                  <a:pos x="335" y="295"/>
                </a:cxn>
                <a:cxn ang="0">
                  <a:pos x="300" y="303"/>
                </a:cxn>
                <a:cxn ang="0">
                  <a:pos x="309" y="270"/>
                </a:cxn>
                <a:cxn ang="0">
                  <a:pos x="171" y="282"/>
                </a:cxn>
                <a:cxn ang="0">
                  <a:pos x="72" y="294"/>
                </a:cxn>
                <a:cxn ang="0">
                  <a:pos x="66" y="262"/>
                </a:cxn>
                <a:cxn ang="0">
                  <a:pos x="59" y="165"/>
                </a:cxn>
                <a:cxn ang="0">
                  <a:pos x="58" y="112"/>
                </a:cxn>
                <a:cxn ang="0">
                  <a:pos x="25" y="88"/>
                </a:cxn>
                <a:cxn ang="0">
                  <a:pos x="37" y="66"/>
                </a:cxn>
                <a:cxn ang="0">
                  <a:pos x="21" y="54"/>
                </a:cxn>
                <a:cxn ang="0">
                  <a:pos x="0" y="10"/>
                </a:cxn>
              </a:cxnLst>
              <a:rect l="0" t="0" r="r" b="b"/>
              <a:pathLst>
                <a:path w="368" h="303">
                  <a:moveTo>
                    <a:pt x="0" y="10"/>
                  </a:moveTo>
                  <a:lnTo>
                    <a:pt x="161" y="0"/>
                  </a:lnTo>
                  <a:lnTo>
                    <a:pt x="195" y="0"/>
                  </a:lnTo>
                  <a:lnTo>
                    <a:pt x="221" y="9"/>
                  </a:lnTo>
                  <a:lnTo>
                    <a:pt x="207" y="35"/>
                  </a:lnTo>
                  <a:lnTo>
                    <a:pt x="254" y="78"/>
                  </a:lnTo>
                  <a:lnTo>
                    <a:pt x="269" y="114"/>
                  </a:lnTo>
                  <a:lnTo>
                    <a:pt x="297" y="105"/>
                  </a:lnTo>
                  <a:lnTo>
                    <a:pt x="296" y="156"/>
                  </a:lnTo>
                  <a:lnTo>
                    <a:pt x="324" y="171"/>
                  </a:lnTo>
                  <a:lnTo>
                    <a:pt x="337" y="216"/>
                  </a:lnTo>
                  <a:lnTo>
                    <a:pt x="357" y="220"/>
                  </a:lnTo>
                  <a:lnTo>
                    <a:pt x="368" y="239"/>
                  </a:lnTo>
                  <a:lnTo>
                    <a:pt x="343" y="265"/>
                  </a:lnTo>
                  <a:lnTo>
                    <a:pt x="335" y="295"/>
                  </a:lnTo>
                  <a:lnTo>
                    <a:pt x="300" y="303"/>
                  </a:lnTo>
                  <a:lnTo>
                    <a:pt x="309" y="270"/>
                  </a:lnTo>
                  <a:lnTo>
                    <a:pt x="171" y="282"/>
                  </a:lnTo>
                  <a:lnTo>
                    <a:pt x="72" y="294"/>
                  </a:lnTo>
                  <a:lnTo>
                    <a:pt x="66" y="262"/>
                  </a:lnTo>
                  <a:lnTo>
                    <a:pt x="59" y="165"/>
                  </a:lnTo>
                  <a:lnTo>
                    <a:pt x="58" y="112"/>
                  </a:lnTo>
                  <a:lnTo>
                    <a:pt x="25" y="88"/>
                  </a:lnTo>
                  <a:lnTo>
                    <a:pt x="37" y="66"/>
                  </a:lnTo>
                  <a:lnTo>
                    <a:pt x="21" y="5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930845" y="3181949"/>
              <a:ext cx="341213" cy="60585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" y="32"/>
                </a:cxn>
                <a:cxn ang="0">
                  <a:pos x="41" y="30"/>
                </a:cxn>
                <a:cxn ang="0">
                  <a:pos x="48" y="24"/>
                </a:cxn>
                <a:cxn ang="0">
                  <a:pos x="53" y="6"/>
                </a:cxn>
                <a:cxn ang="0">
                  <a:pos x="140" y="0"/>
                </a:cxn>
                <a:cxn ang="0">
                  <a:pos x="180" y="209"/>
                </a:cxn>
                <a:cxn ang="0">
                  <a:pos x="177" y="207"/>
                </a:cxn>
                <a:cxn ang="0">
                  <a:pos x="147" y="219"/>
                </a:cxn>
                <a:cxn ang="0">
                  <a:pos x="126" y="275"/>
                </a:cxn>
                <a:cxn ang="0">
                  <a:pos x="95" y="267"/>
                </a:cxn>
                <a:cxn ang="0">
                  <a:pos x="59" y="288"/>
                </a:cxn>
                <a:cxn ang="0">
                  <a:pos x="12" y="296"/>
                </a:cxn>
                <a:cxn ang="0">
                  <a:pos x="33" y="241"/>
                </a:cxn>
                <a:cxn ang="0">
                  <a:pos x="24" y="210"/>
                </a:cxn>
                <a:cxn ang="0">
                  <a:pos x="0" y="21"/>
                </a:cxn>
              </a:cxnLst>
              <a:rect l="0" t="0" r="r" b="b"/>
              <a:pathLst>
                <a:path w="180" h="296">
                  <a:moveTo>
                    <a:pt x="0" y="21"/>
                  </a:moveTo>
                  <a:lnTo>
                    <a:pt x="21" y="32"/>
                  </a:lnTo>
                  <a:lnTo>
                    <a:pt x="41" y="30"/>
                  </a:lnTo>
                  <a:lnTo>
                    <a:pt x="48" y="24"/>
                  </a:lnTo>
                  <a:lnTo>
                    <a:pt x="53" y="6"/>
                  </a:lnTo>
                  <a:lnTo>
                    <a:pt x="140" y="0"/>
                  </a:lnTo>
                  <a:lnTo>
                    <a:pt x="180" y="209"/>
                  </a:lnTo>
                  <a:lnTo>
                    <a:pt x="177" y="207"/>
                  </a:lnTo>
                  <a:lnTo>
                    <a:pt x="147" y="219"/>
                  </a:lnTo>
                  <a:lnTo>
                    <a:pt x="126" y="275"/>
                  </a:lnTo>
                  <a:lnTo>
                    <a:pt x="95" y="267"/>
                  </a:lnTo>
                  <a:lnTo>
                    <a:pt x="59" y="288"/>
                  </a:lnTo>
                  <a:lnTo>
                    <a:pt x="12" y="296"/>
                  </a:lnTo>
                  <a:lnTo>
                    <a:pt x="33" y="241"/>
                  </a:lnTo>
                  <a:lnTo>
                    <a:pt x="24" y="2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196928" y="3058273"/>
              <a:ext cx="436691" cy="54636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4" y="50"/>
                </a:cxn>
                <a:cxn ang="0">
                  <a:pos x="126" y="54"/>
                </a:cxn>
                <a:cxn ang="0">
                  <a:pos x="175" y="31"/>
                </a:cxn>
                <a:cxn ang="0">
                  <a:pos x="186" y="10"/>
                </a:cxn>
                <a:cxn ang="0">
                  <a:pos x="215" y="0"/>
                </a:cxn>
                <a:cxn ang="0">
                  <a:pos x="231" y="101"/>
                </a:cxn>
                <a:cxn ang="0">
                  <a:pos x="219" y="112"/>
                </a:cxn>
                <a:cxn ang="0">
                  <a:pos x="222" y="182"/>
                </a:cxn>
                <a:cxn ang="0">
                  <a:pos x="199" y="188"/>
                </a:cxn>
                <a:cxn ang="0">
                  <a:pos x="186" y="227"/>
                </a:cxn>
                <a:cxn ang="0">
                  <a:pos x="168" y="222"/>
                </a:cxn>
                <a:cxn ang="0">
                  <a:pos x="162" y="267"/>
                </a:cxn>
                <a:cxn ang="0">
                  <a:pos x="136" y="248"/>
                </a:cxn>
                <a:cxn ang="0">
                  <a:pos x="85" y="260"/>
                </a:cxn>
                <a:cxn ang="0">
                  <a:pos x="63" y="243"/>
                </a:cxn>
                <a:cxn ang="0">
                  <a:pos x="34" y="242"/>
                </a:cxn>
                <a:cxn ang="0">
                  <a:pos x="19" y="167"/>
                </a:cxn>
                <a:cxn ang="0">
                  <a:pos x="0" y="60"/>
                </a:cxn>
              </a:cxnLst>
              <a:rect l="0" t="0" r="r" b="b"/>
              <a:pathLst>
                <a:path w="231" h="267">
                  <a:moveTo>
                    <a:pt x="0" y="60"/>
                  </a:moveTo>
                  <a:lnTo>
                    <a:pt x="104" y="50"/>
                  </a:lnTo>
                  <a:lnTo>
                    <a:pt x="126" y="54"/>
                  </a:lnTo>
                  <a:lnTo>
                    <a:pt x="175" y="31"/>
                  </a:lnTo>
                  <a:lnTo>
                    <a:pt x="186" y="10"/>
                  </a:lnTo>
                  <a:lnTo>
                    <a:pt x="215" y="0"/>
                  </a:lnTo>
                  <a:lnTo>
                    <a:pt x="231" y="101"/>
                  </a:lnTo>
                  <a:lnTo>
                    <a:pt x="219" y="112"/>
                  </a:lnTo>
                  <a:lnTo>
                    <a:pt x="222" y="182"/>
                  </a:lnTo>
                  <a:lnTo>
                    <a:pt x="199" y="188"/>
                  </a:lnTo>
                  <a:lnTo>
                    <a:pt x="186" y="227"/>
                  </a:lnTo>
                  <a:lnTo>
                    <a:pt x="168" y="222"/>
                  </a:lnTo>
                  <a:lnTo>
                    <a:pt x="162" y="267"/>
                  </a:lnTo>
                  <a:lnTo>
                    <a:pt x="136" y="248"/>
                  </a:lnTo>
                  <a:lnTo>
                    <a:pt x="85" y="260"/>
                  </a:lnTo>
                  <a:lnTo>
                    <a:pt x="63" y="243"/>
                  </a:lnTo>
                  <a:lnTo>
                    <a:pt x="34" y="242"/>
                  </a:lnTo>
                  <a:lnTo>
                    <a:pt x="19" y="16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6807194" y="3551410"/>
              <a:ext cx="768512" cy="463392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99" y="212"/>
                </a:cxn>
                <a:cxn ang="0">
                  <a:pos x="99" y="202"/>
                </a:cxn>
                <a:cxn ang="0">
                  <a:pos x="338" y="169"/>
                </a:cxn>
                <a:cxn ang="0">
                  <a:pos x="342" y="152"/>
                </a:cxn>
                <a:cxn ang="0">
                  <a:pos x="377" y="139"/>
                </a:cxn>
                <a:cxn ang="0">
                  <a:pos x="381" y="121"/>
                </a:cxn>
                <a:cxn ang="0">
                  <a:pos x="396" y="115"/>
                </a:cxn>
                <a:cxn ang="0">
                  <a:pos x="407" y="88"/>
                </a:cxn>
                <a:cxn ang="0">
                  <a:pos x="374" y="61"/>
                </a:cxn>
                <a:cxn ang="0">
                  <a:pos x="368" y="25"/>
                </a:cxn>
                <a:cxn ang="0">
                  <a:pos x="342" y="7"/>
                </a:cxn>
                <a:cxn ang="0">
                  <a:pos x="289" y="17"/>
                </a:cxn>
                <a:cxn ang="0">
                  <a:pos x="264" y="1"/>
                </a:cxn>
                <a:cxn ang="0">
                  <a:pos x="240" y="0"/>
                </a:cxn>
                <a:cxn ang="0">
                  <a:pos x="245" y="25"/>
                </a:cxn>
                <a:cxn ang="0">
                  <a:pos x="212" y="38"/>
                </a:cxn>
                <a:cxn ang="0">
                  <a:pos x="190" y="94"/>
                </a:cxn>
                <a:cxn ang="0">
                  <a:pos x="160" y="85"/>
                </a:cxn>
                <a:cxn ang="0">
                  <a:pos x="124" y="106"/>
                </a:cxn>
                <a:cxn ang="0">
                  <a:pos x="78" y="114"/>
                </a:cxn>
                <a:cxn ang="0">
                  <a:pos x="78" y="146"/>
                </a:cxn>
                <a:cxn ang="0">
                  <a:pos x="55" y="145"/>
                </a:cxn>
                <a:cxn ang="0">
                  <a:pos x="56" y="173"/>
                </a:cxn>
                <a:cxn ang="0">
                  <a:pos x="32" y="162"/>
                </a:cxn>
                <a:cxn ang="0">
                  <a:pos x="18" y="167"/>
                </a:cxn>
                <a:cxn ang="0">
                  <a:pos x="30" y="186"/>
                </a:cxn>
                <a:cxn ang="0">
                  <a:pos x="5" y="211"/>
                </a:cxn>
                <a:cxn ang="0">
                  <a:pos x="0" y="226"/>
                </a:cxn>
              </a:cxnLst>
              <a:rect l="0" t="0" r="r" b="b"/>
              <a:pathLst>
                <a:path w="407" h="226">
                  <a:moveTo>
                    <a:pt x="0" y="226"/>
                  </a:moveTo>
                  <a:lnTo>
                    <a:pt x="99" y="212"/>
                  </a:lnTo>
                  <a:lnTo>
                    <a:pt x="99" y="202"/>
                  </a:lnTo>
                  <a:lnTo>
                    <a:pt x="338" y="169"/>
                  </a:lnTo>
                  <a:lnTo>
                    <a:pt x="342" y="152"/>
                  </a:lnTo>
                  <a:lnTo>
                    <a:pt x="377" y="139"/>
                  </a:lnTo>
                  <a:lnTo>
                    <a:pt x="381" y="121"/>
                  </a:lnTo>
                  <a:lnTo>
                    <a:pt x="396" y="115"/>
                  </a:lnTo>
                  <a:lnTo>
                    <a:pt x="407" y="88"/>
                  </a:lnTo>
                  <a:lnTo>
                    <a:pt x="374" y="61"/>
                  </a:lnTo>
                  <a:lnTo>
                    <a:pt x="368" y="25"/>
                  </a:lnTo>
                  <a:lnTo>
                    <a:pt x="342" y="7"/>
                  </a:lnTo>
                  <a:lnTo>
                    <a:pt x="289" y="17"/>
                  </a:lnTo>
                  <a:lnTo>
                    <a:pt x="264" y="1"/>
                  </a:lnTo>
                  <a:lnTo>
                    <a:pt x="240" y="0"/>
                  </a:lnTo>
                  <a:lnTo>
                    <a:pt x="245" y="25"/>
                  </a:lnTo>
                  <a:lnTo>
                    <a:pt x="212" y="38"/>
                  </a:lnTo>
                  <a:lnTo>
                    <a:pt x="190" y="94"/>
                  </a:lnTo>
                  <a:lnTo>
                    <a:pt x="160" y="85"/>
                  </a:lnTo>
                  <a:lnTo>
                    <a:pt x="124" y="106"/>
                  </a:lnTo>
                  <a:lnTo>
                    <a:pt x="78" y="114"/>
                  </a:lnTo>
                  <a:lnTo>
                    <a:pt x="78" y="146"/>
                  </a:lnTo>
                  <a:lnTo>
                    <a:pt x="55" y="145"/>
                  </a:lnTo>
                  <a:lnTo>
                    <a:pt x="56" y="173"/>
                  </a:lnTo>
                  <a:lnTo>
                    <a:pt x="32" y="162"/>
                  </a:lnTo>
                  <a:lnTo>
                    <a:pt x="18" y="167"/>
                  </a:lnTo>
                  <a:lnTo>
                    <a:pt x="30" y="186"/>
                  </a:lnTo>
                  <a:lnTo>
                    <a:pt x="5" y="21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55542" y="3850422"/>
              <a:ext cx="887468" cy="350675"/>
            </a:xfrm>
            <a:custGeom>
              <a:avLst/>
              <a:gdLst/>
              <a:ahLst/>
              <a:cxnLst>
                <a:cxn ang="0">
                  <a:pos x="28" y="78"/>
                </a:cxn>
                <a:cxn ang="0">
                  <a:pos x="28" y="81"/>
                </a:cxn>
                <a:cxn ang="0">
                  <a:pos x="20" y="97"/>
                </a:cxn>
                <a:cxn ang="0">
                  <a:pos x="29" y="119"/>
                </a:cxn>
                <a:cxn ang="0">
                  <a:pos x="0" y="138"/>
                </a:cxn>
                <a:cxn ang="0">
                  <a:pos x="6" y="171"/>
                </a:cxn>
                <a:cxn ang="0">
                  <a:pos x="129" y="161"/>
                </a:cxn>
                <a:cxn ang="0">
                  <a:pos x="275" y="144"/>
                </a:cxn>
                <a:cxn ang="0">
                  <a:pos x="348" y="131"/>
                </a:cxn>
                <a:cxn ang="0">
                  <a:pos x="363" y="87"/>
                </a:cxn>
                <a:cxn ang="0">
                  <a:pos x="389" y="85"/>
                </a:cxn>
                <a:cxn ang="0">
                  <a:pos x="469" y="0"/>
                </a:cxn>
                <a:cxn ang="0">
                  <a:pos x="365" y="21"/>
                </a:cxn>
                <a:cxn ang="0">
                  <a:pos x="123" y="56"/>
                </a:cxn>
                <a:cxn ang="0">
                  <a:pos x="125" y="66"/>
                </a:cxn>
                <a:cxn ang="0">
                  <a:pos x="28" y="78"/>
                </a:cxn>
              </a:cxnLst>
              <a:rect l="0" t="0" r="r" b="b"/>
              <a:pathLst>
                <a:path w="469" h="171">
                  <a:moveTo>
                    <a:pt x="28" y="78"/>
                  </a:moveTo>
                  <a:lnTo>
                    <a:pt x="28" y="81"/>
                  </a:lnTo>
                  <a:lnTo>
                    <a:pt x="20" y="97"/>
                  </a:lnTo>
                  <a:lnTo>
                    <a:pt x="29" y="119"/>
                  </a:lnTo>
                  <a:lnTo>
                    <a:pt x="0" y="138"/>
                  </a:lnTo>
                  <a:lnTo>
                    <a:pt x="6" y="171"/>
                  </a:lnTo>
                  <a:lnTo>
                    <a:pt x="129" y="161"/>
                  </a:lnTo>
                  <a:lnTo>
                    <a:pt x="275" y="144"/>
                  </a:lnTo>
                  <a:lnTo>
                    <a:pt x="348" y="131"/>
                  </a:lnTo>
                  <a:lnTo>
                    <a:pt x="363" y="87"/>
                  </a:lnTo>
                  <a:lnTo>
                    <a:pt x="389" y="85"/>
                  </a:lnTo>
                  <a:lnTo>
                    <a:pt x="469" y="0"/>
                  </a:lnTo>
                  <a:lnTo>
                    <a:pt x="365" y="21"/>
                  </a:lnTo>
                  <a:lnTo>
                    <a:pt x="123" y="56"/>
                  </a:lnTo>
                  <a:lnTo>
                    <a:pt x="125" y="66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669457" y="4174484"/>
              <a:ext cx="363126" cy="685695"/>
            </a:xfrm>
            <a:custGeom>
              <a:avLst/>
              <a:gdLst/>
              <a:ahLst/>
              <a:cxnLst>
                <a:cxn ang="0">
                  <a:pos x="54" y="11"/>
                </a:cxn>
                <a:cxn ang="0">
                  <a:pos x="25" y="68"/>
                </a:cxn>
                <a:cxn ang="0">
                  <a:pos x="0" y="105"/>
                </a:cxn>
                <a:cxn ang="0">
                  <a:pos x="8" y="149"/>
                </a:cxn>
                <a:cxn ang="0">
                  <a:pos x="38" y="209"/>
                </a:cxn>
                <a:cxn ang="0">
                  <a:pos x="15" y="270"/>
                </a:cxn>
                <a:cxn ang="0">
                  <a:pos x="5" y="302"/>
                </a:cxn>
                <a:cxn ang="0">
                  <a:pos x="117" y="289"/>
                </a:cxn>
                <a:cxn ang="0">
                  <a:pos x="122" y="330"/>
                </a:cxn>
                <a:cxn ang="0">
                  <a:pos x="145" y="335"/>
                </a:cxn>
                <a:cxn ang="0">
                  <a:pos x="151" y="314"/>
                </a:cxn>
                <a:cxn ang="0">
                  <a:pos x="192" y="308"/>
                </a:cxn>
                <a:cxn ang="0">
                  <a:pos x="183" y="240"/>
                </a:cxn>
                <a:cxn ang="0">
                  <a:pos x="181" y="0"/>
                </a:cxn>
                <a:cxn ang="0">
                  <a:pos x="54" y="11"/>
                </a:cxn>
              </a:cxnLst>
              <a:rect l="0" t="0" r="r" b="b"/>
              <a:pathLst>
                <a:path w="192" h="335">
                  <a:moveTo>
                    <a:pt x="54" y="11"/>
                  </a:moveTo>
                  <a:lnTo>
                    <a:pt x="25" y="68"/>
                  </a:lnTo>
                  <a:lnTo>
                    <a:pt x="0" y="105"/>
                  </a:lnTo>
                  <a:lnTo>
                    <a:pt x="8" y="149"/>
                  </a:lnTo>
                  <a:lnTo>
                    <a:pt x="38" y="209"/>
                  </a:lnTo>
                  <a:lnTo>
                    <a:pt x="15" y="270"/>
                  </a:lnTo>
                  <a:lnTo>
                    <a:pt x="5" y="302"/>
                  </a:lnTo>
                  <a:lnTo>
                    <a:pt x="117" y="289"/>
                  </a:lnTo>
                  <a:lnTo>
                    <a:pt x="122" y="330"/>
                  </a:lnTo>
                  <a:lnTo>
                    <a:pt x="145" y="335"/>
                  </a:lnTo>
                  <a:lnTo>
                    <a:pt x="151" y="314"/>
                  </a:lnTo>
                  <a:lnTo>
                    <a:pt x="192" y="308"/>
                  </a:lnTo>
                  <a:lnTo>
                    <a:pt x="183" y="240"/>
                  </a:lnTo>
                  <a:lnTo>
                    <a:pt x="181" y="0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009104" y="4141608"/>
              <a:ext cx="410082" cy="69195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41" y="0"/>
                </a:cxn>
                <a:cxn ang="0">
                  <a:pos x="186" y="156"/>
                </a:cxn>
                <a:cxn ang="0">
                  <a:pos x="217" y="181"/>
                </a:cxn>
                <a:cxn ang="0">
                  <a:pos x="192" y="227"/>
                </a:cxn>
                <a:cxn ang="0">
                  <a:pos x="216" y="271"/>
                </a:cxn>
                <a:cxn ang="0">
                  <a:pos x="72" y="287"/>
                </a:cxn>
                <a:cxn ang="0">
                  <a:pos x="78" y="325"/>
                </a:cxn>
                <a:cxn ang="0">
                  <a:pos x="57" y="338"/>
                </a:cxn>
                <a:cxn ang="0">
                  <a:pos x="40" y="290"/>
                </a:cxn>
                <a:cxn ang="0">
                  <a:pos x="30" y="329"/>
                </a:cxn>
                <a:cxn ang="0">
                  <a:pos x="12" y="325"/>
                </a:cxn>
                <a:cxn ang="0">
                  <a:pos x="6" y="286"/>
                </a:cxn>
                <a:cxn ang="0">
                  <a:pos x="1" y="252"/>
                </a:cxn>
                <a:cxn ang="0">
                  <a:pos x="0" y="17"/>
                </a:cxn>
              </a:cxnLst>
              <a:rect l="0" t="0" r="r" b="b"/>
              <a:pathLst>
                <a:path w="217" h="338">
                  <a:moveTo>
                    <a:pt x="0" y="17"/>
                  </a:moveTo>
                  <a:lnTo>
                    <a:pt x="141" y="0"/>
                  </a:lnTo>
                  <a:lnTo>
                    <a:pt x="186" y="156"/>
                  </a:lnTo>
                  <a:lnTo>
                    <a:pt x="217" y="181"/>
                  </a:lnTo>
                  <a:lnTo>
                    <a:pt x="192" y="227"/>
                  </a:lnTo>
                  <a:lnTo>
                    <a:pt x="216" y="271"/>
                  </a:lnTo>
                  <a:lnTo>
                    <a:pt x="72" y="287"/>
                  </a:lnTo>
                  <a:lnTo>
                    <a:pt x="78" y="325"/>
                  </a:lnTo>
                  <a:lnTo>
                    <a:pt x="57" y="338"/>
                  </a:lnTo>
                  <a:lnTo>
                    <a:pt x="40" y="290"/>
                  </a:lnTo>
                  <a:lnTo>
                    <a:pt x="30" y="329"/>
                  </a:lnTo>
                  <a:lnTo>
                    <a:pt x="12" y="325"/>
                  </a:lnTo>
                  <a:lnTo>
                    <a:pt x="6" y="286"/>
                  </a:lnTo>
                  <a:lnTo>
                    <a:pt x="1" y="25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275188" y="4107166"/>
              <a:ext cx="568168" cy="63716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9"/>
                </a:cxn>
                <a:cxn ang="0">
                  <a:pos x="73" y="6"/>
                </a:cxn>
                <a:cxn ang="0">
                  <a:pos x="135" y="0"/>
                </a:cxn>
                <a:cxn ang="0">
                  <a:pos x="126" y="16"/>
                </a:cxn>
                <a:cxn ang="0">
                  <a:pos x="145" y="16"/>
                </a:cxn>
                <a:cxn ang="0">
                  <a:pos x="252" y="112"/>
                </a:cxn>
                <a:cxn ang="0">
                  <a:pos x="294" y="174"/>
                </a:cxn>
                <a:cxn ang="0">
                  <a:pos x="300" y="216"/>
                </a:cxn>
                <a:cxn ang="0">
                  <a:pos x="286" y="226"/>
                </a:cxn>
                <a:cxn ang="0">
                  <a:pos x="294" y="268"/>
                </a:cxn>
                <a:cxn ang="0">
                  <a:pos x="264" y="270"/>
                </a:cxn>
                <a:cxn ang="0">
                  <a:pos x="264" y="306"/>
                </a:cxn>
                <a:cxn ang="0">
                  <a:pos x="240" y="288"/>
                </a:cxn>
                <a:cxn ang="0">
                  <a:pos x="86" y="311"/>
                </a:cxn>
                <a:cxn ang="0">
                  <a:pos x="51" y="244"/>
                </a:cxn>
                <a:cxn ang="0">
                  <a:pos x="76" y="198"/>
                </a:cxn>
                <a:cxn ang="0">
                  <a:pos x="43" y="175"/>
                </a:cxn>
                <a:cxn ang="0">
                  <a:pos x="0" y="19"/>
                </a:cxn>
              </a:cxnLst>
              <a:rect l="0" t="0" r="r" b="b"/>
              <a:pathLst>
                <a:path w="300" h="311">
                  <a:moveTo>
                    <a:pt x="0" y="19"/>
                  </a:moveTo>
                  <a:lnTo>
                    <a:pt x="3" y="19"/>
                  </a:lnTo>
                  <a:lnTo>
                    <a:pt x="73" y="6"/>
                  </a:lnTo>
                  <a:lnTo>
                    <a:pt x="135" y="0"/>
                  </a:lnTo>
                  <a:lnTo>
                    <a:pt x="126" y="16"/>
                  </a:lnTo>
                  <a:lnTo>
                    <a:pt x="145" y="16"/>
                  </a:lnTo>
                  <a:lnTo>
                    <a:pt x="252" y="112"/>
                  </a:lnTo>
                  <a:lnTo>
                    <a:pt x="294" y="174"/>
                  </a:lnTo>
                  <a:lnTo>
                    <a:pt x="300" y="216"/>
                  </a:lnTo>
                  <a:lnTo>
                    <a:pt x="286" y="226"/>
                  </a:lnTo>
                  <a:lnTo>
                    <a:pt x="294" y="268"/>
                  </a:lnTo>
                  <a:lnTo>
                    <a:pt x="264" y="270"/>
                  </a:lnTo>
                  <a:lnTo>
                    <a:pt x="264" y="306"/>
                  </a:lnTo>
                  <a:lnTo>
                    <a:pt x="240" y="288"/>
                  </a:lnTo>
                  <a:lnTo>
                    <a:pt x="86" y="311"/>
                  </a:lnTo>
                  <a:lnTo>
                    <a:pt x="51" y="244"/>
                  </a:lnTo>
                  <a:lnTo>
                    <a:pt x="76" y="198"/>
                  </a:lnTo>
                  <a:lnTo>
                    <a:pt x="43" y="17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514664" y="4021064"/>
              <a:ext cx="516516" cy="444606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32" y="18"/>
                </a:cxn>
                <a:cxn ang="0">
                  <a:pos x="114" y="0"/>
                </a:cxn>
                <a:cxn ang="0">
                  <a:pos x="139" y="12"/>
                </a:cxn>
                <a:cxn ang="0">
                  <a:pos x="192" y="3"/>
                </a:cxn>
                <a:cxn ang="0">
                  <a:pos x="235" y="34"/>
                </a:cxn>
                <a:cxn ang="0">
                  <a:pos x="274" y="58"/>
                </a:cxn>
                <a:cxn ang="0">
                  <a:pos x="252" y="123"/>
                </a:cxn>
                <a:cxn ang="0">
                  <a:pos x="219" y="156"/>
                </a:cxn>
                <a:cxn ang="0">
                  <a:pos x="183" y="166"/>
                </a:cxn>
                <a:cxn ang="0">
                  <a:pos x="190" y="192"/>
                </a:cxn>
                <a:cxn ang="0">
                  <a:pos x="168" y="217"/>
                </a:cxn>
                <a:cxn ang="0">
                  <a:pos x="126" y="156"/>
                </a:cxn>
                <a:cxn ang="0">
                  <a:pos x="18" y="58"/>
                </a:cxn>
                <a:cxn ang="0">
                  <a:pos x="0" y="58"/>
                </a:cxn>
                <a:cxn ang="0">
                  <a:pos x="10" y="39"/>
                </a:cxn>
              </a:cxnLst>
              <a:rect l="0" t="0" r="r" b="b"/>
              <a:pathLst>
                <a:path w="274" h="217">
                  <a:moveTo>
                    <a:pt x="10" y="39"/>
                  </a:moveTo>
                  <a:lnTo>
                    <a:pt x="32" y="18"/>
                  </a:lnTo>
                  <a:lnTo>
                    <a:pt x="114" y="0"/>
                  </a:lnTo>
                  <a:lnTo>
                    <a:pt x="139" y="12"/>
                  </a:lnTo>
                  <a:lnTo>
                    <a:pt x="192" y="3"/>
                  </a:lnTo>
                  <a:lnTo>
                    <a:pt x="235" y="34"/>
                  </a:lnTo>
                  <a:lnTo>
                    <a:pt x="274" y="58"/>
                  </a:lnTo>
                  <a:lnTo>
                    <a:pt x="252" y="123"/>
                  </a:lnTo>
                  <a:lnTo>
                    <a:pt x="219" y="156"/>
                  </a:lnTo>
                  <a:lnTo>
                    <a:pt x="183" y="166"/>
                  </a:lnTo>
                  <a:lnTo>
                    <a:pt x="190" y="192"/>
                  </a:lnTo>
                  <a:lnTo>
                    <a:pt x="168" y="217"/>
                  </a:lnTo>
                  <a:lnTo>
                    <a:pt x="126" y="156"/>
                  </a:lnTo>
                  <a:lnTo>
                    <a:pt x="18" y="58"/>
                  </a:lnTo>
                  <a:lnTo>
                    <a:pt x="0" y="58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145277" y="4656662"/>
              <a:ext cx="970423" cy="71230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41" y="20"/>
                </a:cxn>
                <a:cxn ang="0">
                  <a:pos x="156" y="43"/>
                </a:cxn>
                <a:cxn ang="0">
                  <a:pos x="307" y="20"/>
                </a:cxn>
                <a:cxn ang="0">
                  <a:pos x="333" y="39"/>
                </a:cxn>
                <a:cxn ang="0">
                  <a:pos x="333" y="3"/>
                </a:cxn>
                <a:cxn ang="0">
                  <a:pos x="331" y="0"/>
                </a:cxn>
                <a:cxn ang="0">
                  <a:pos x="361" y="2"/>
                </a:cxn>
                <a:cxn ang="0">
                  <a:pos x="393" y="56"/>
                </a:cxn>
                <a:cxn ang="0">
                  <a:pos x="444" y="129"/>
                </a:cxn>
                <a:cxn ang="0">
                  <a:pos x="469" y="192"/>
                </a:cxn>
                <a:cxn ang="0">
                  <a:pos x="507" y="236"/>
                </a:cxn>
                <a:cxn ang="0">
                  <a:pos x="513" y="300"/>
                </a:cxn>
                <a:cxn ang="0">
                  <a:pos x="501" y="338"/>
                </a:cxn>
                <a:cxn ang="0">
                  <a:pos x="447" y="348"/>
                </a:cxn>
                <a:cxn ang="0">
                  <a:pos x="438" y="332"/>
                </a:cxn>
                <a:cxn ang="0">
                  <a:pos x="400" y="309"/>
                </a:cxn>
                <a:cxn ang="0">
                  <a:pos x="388" y="285"/>
                </a:cxn>
                <a:cxn ang="0">
                  <a:pos x="378" y="276"/>
                </a:cxn>
                <a:cxn ang="0">
                  <a:pos x="372" y="254"/>
                </a:cxn>
                <a:cxn ang="0">
                  <a:pos x="363" y="260"/>
                </a:cxn>
                <a:cxn ang="0">
                  <a:pos x="333" y="231"/>
                </a:cxn>
                <a:cxn ang="0">
                  <a:pos x="340" y="204"/>
                </a:cxn>
                <a:cxn ang="0">
                  <a:pos x="333" y="189"/>
                </a:cxn>
                <a:cxn ang="0">
                  <a:pos x="324" y="194"/>
                </a:cxn>
                <a:cxn ang="0">
                  <a:pos x="325" y="210"/>
                </a:cxn>
                <a:cxn ang="0">
                  <a:pos x="315" y="189"/>
                </a:cxn>
                <a:cxn ang="0">
                  <a:pos x="316" y="140"/>
                </a:cxn>
                <a:cxn ang="0">
                  <a:pos x="297" y="111"/>
                </a:cxn>
                <a:cxn ang="0">
                  <a:pos x="249" y="87"/>
                </a:cxn>
                <a:cxn ang="0">
                  <a:pos x="225" y="60"/>
                </a:cxn>
                <a:cxn ang="0">
                  <a:pos x="198" y="57"/>
                </a:cxn>
                <a:cxn ang="0">
                  <a:pos x="187" y="74"/>
                </a:cxn>
                <a:cxn ang="0">
                  <a:pos x="147" y="86"/>
                </a:cxn>
                <a:cxn ang="0">
                  <a:pos x="124" y="74"/>
                </a:cxn>
                <a:cxn ang="0">
                  <a:pos x="112" y="56"/>
                </a:cxn>
                <a:cxn ang="0">
                  <a:pos x="37" y="72"/>
                </a:cxn>
                <a:cxn ang="0">
                  <a:pos x="21" y="59"/>
                </a:cxn>
                <a:cxn ang="0">
                  <a:pos x="4" y="73"/>
                </a:cxn>
                <a:cxn ang="0">
                  <a:pos x="0" y="34"/>
                </a:cxn>
              </a:cxnLst>
              <a:rect l="0" t="0" r="r" b="b"/>
              <a:pathLst>
                <a:path w="513" h="348">
                  <a:moveTo>
                    <a:pt x="0" y="34"/>
                  </a:moveTo>
                  <a:lnTo>
                    <a:pt x="141" y="20"/>
                  </a:lnTo>
                  <a:lnTo>
                    <a:pt x="156" y="43"/>
                  </a:lnTo>
                  <a:lnTo>
                    <a:pt x="307" y="20"/>
                  </a:lnTo>
                  <a:lnTo>
                    <a:pt x="333" y="39"/>
                  </a:lnTo>
                  <a:lnTo>
                    <a:pt x="333" y="3"/>
                  </a:lnTo>
                  <a:lnTo>
                    <a:pt x="331" y="0"/>
                  </a:lnTo>
                  <a:lnTo>
                    <a:pt x="361" y="2"/>
                  </a:lnTo>
                  <a:lnTo>
                    <a:pt x="393" y="56"/>
                  </a:lnTo>
                  <a:lnTo>
                    <a:pt x="444" y="129"/>
                  </a:lnTo>
                  <a:lnTo>
                    <a:pt x="469" y="192"/>
                  </a:lnTo>
                  <a:lnTo>
                    <a:pt x="507" y="236"/>
                  </a:lnTo>
                  <a:lnTo>
                    <a:pt x="513" y="300"/>
                  </a:lnTo>
                  <a:lnTo>
                    <a:pt x="501" y="338"/>
                  </a:lnTo>
                  <a:lnTo>
                    <a:pt x="447" y="348"/>
                  </a:lnTo>
                  <a:lnTo>
                    <a:pt x="438" y="332"/>
                  </a:lnTo>
                  <a:lnTo>
                    <a:pt x="400" y="309"/>
                  </a:lnTo>
                  <a:lnTo>
                    <a:pt x="388" y="285"/>
                  </a:lnTo>
                  <a:lnTo>
                    <a:pt x="378" y="276"/>
                  </a:lnTo>
                  <a:lnTo>
                    <a:pt x="372" y="254"/>
                  </a:lnTo>
                  <a:lnTo>
                    <a:pt x="363" y="260"/>
                  </a:lnTo>
                  <a:lnTo>
                    <a:pt x="333" y="231"/>
                  </a:lnTo>
                  <a:lnTo>
                    <a:pt x="340" y="204"/>
                  </a:lnTo>
                  <a:lnTo>
                    <a:pt x="333" y="189"/>
                  </a:lnTo>
                  <a:lnTo>
                    <a:pt x="324" y="194"/>
                  </a:lnTo>
                  <a:lnTo>
                    <a:pt x="325" y="210"/>
                  </a:lnTo>
                  <a:lnTo>
                    <a:pt x="315" y="189"/>
                  </a:lnTo>
                  <a:lnTo>
                    <a:pt x="316" y="140"/>
                  </a:lnTo>
                  <a:lnTo>
                    <a:pt x="297" y="111"/>
                  </a:lnTo>
                  <a:lnTo>
                    <a:pt x="249" y="87"/>
                  </a:lnTo>
                  <a:lnTo>
                    <a:pt x="225" y="60"/>
                  </a:lnTo>
                  <a:lnTo>
                    <a:pt x="198" y="57"/>
                  </a:lnTo>
                  <a:lnTo>
                    <a:pt x="187" y="74"/>
                  </a:lnTo>
                  <a:lnTo>
                    <a:pt x="147" y="86"/>
                  </a:lnTo>
                  <a:lnTo>
                    <a:pt x="124" y="74"/>
                  </a:lnTo>
                  <a:lnTo>
                    <a:pt x="112" y="56"/>
                  </a:lnTo>
                  <a:lnTo>
                    <a:pt x="37" y="72"/>
                  </a:lnTo>
                  <a:lnTo>
                    <a:pt x="21" y="59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411361" y="3715788"/>
              <a:ext cx="892163" cy="424254"/>
            </a:xfrm>
            <a:custGeom>
              <a:avLst/>
              <a:gdLst/>
              <a:ahLst/>
              <a:cxnLst>
                <a:cxn ang="0">
                  <a:pos x="16" y="153"/>
                </a:cxn>
                <a:cxn ang="0">
                  <a:pos x="0" y="197"/>
                </a:cxn>
                <a:cxn ang="0">
                  <a:pos x="61" y="191"/>
                </a:cxn>
                <a:cxn ang="0">
                  <a:pos x="85" y="171"/>
                </a:cxn>
                <a:cxn ang="0">
                  <a:pos x="168" y="149"/>
                </a:cxn>
                <a:cxn ang="0">
                  <a:pos x="191" y="161"/>
                </a:cxn>
                <a:cxn ang="0">
                  <a:pos x="246" y="153"/>
                </a:cxn>
                <a:cxn ang="0">
                  <a:pos x="246" y="156"/>
                </a:cxn>
                <a:cxn ang="0">
                  <a:pos x="328" y="207"/>
                </a:cxn>
                <a:cxn ang="0">
                  <a:pos x="376" y="192"/>
                </a:cxn>
                <a:cxn ang="0">
                  <a:pos x="403" y="135"/>
                </a:cxn>
                <a:cxn ang="0">
                  <a:pos x="450" y="119"/>
                </a:cxn>
                <a:cxn ang="0">
                  <a:pos x="472" y="77"/>
                </a:cxn>
                <a:cxn ang="0">
                  <a:pos x="471" y="26"/>
                </a:cxn>
                <a:cxn ang="0">
                  <a:pos x="465" y="68"/>
                </a:cxn>
                <a:cxn ang="0">
                  <a:pos x="439" y="104"/>
                </a:cxn>
                <a:cxn ang="0">
                  <a:pos x="429" y="101"/>
                </a:cxn>
                <a:cxn ang="0">
                  <a:pos x="394" y="111"/>
                </a:cxn>
                <a:cxn ang="0">
                  <a:pos x="394" y="99"/>
                </a:cxn>
                <a:cxn ang="0">
                  <a:pos x="429" y="87"/>
                </a:cxn>
                <a:cxn ang="0">
                  <a:pos x="397" y="83"/>
                </a:cxn>
                <a:cxn ang="0">
                  <a:pos x="433" y="72"/>
                </a:cxn>
                <a:cxn ang="0">
                  <a:pos x="447" y="78"/>
                </a:cxn>
                <a:cxn ang="0">
                  <a:pos x="454" y="38"/>
                </a:cxn>
                <a:cxn ang="0">
                  <a:pos x="445" y="29"/>
                </a:cxn>
                <a:cxn ang="0">
                  <a:pos x="402" y="45"/>
                </a:cxn>
                <a:cxn ang="0">
                  <a:pos x="403" y="21"/>
                </a:cxn>
                <a:cxn ang="0">
                  <a:pos x="421" y="27"/>
                </a:cxn>
                <a:cxn ang="0">
                  <a:pos x="445" y="9"/>
                </a:cxn>
                <a:cxn ang="0">
                  <a:pos x="432" y="0"/>
                </a:cxn>
                <a:cxn ang="0">
                  <a:pos x="291" y="32"/>
                </a:cxn>
                <a:cxn ang="0">
                  <a:pos x="118" y="67"/>
                </a:cxn>
                <a:cxn ang="0">
                  <a:pos x="39" y="152"/>
                </a:cxn>
                <a:cxn ang="0">
                  <a:pos x="16" y="153"/>
                </a:cxn>
              </a:cxnLst>
              <a:rect l="0" t="0" r="r" b="b"/>
              <a:pathLst>
                <a:path w="472" h="207">
                  <a:moveTo>
                    <a:pt x="16" y="153"/>
                  </a:moveTo>
                  <a:lnTo>
                    <a:pt x="0" y="197"/>
                  </a:lnTo>
                  <a:lnTo>
                    <a:pt x="61" y="191"/>
                  </a:lnTo>
                  <a:lnTo>
                    <a:pt x="85" y="171"/>
                  </a:lnTo>
                  <a:lnTo>
                    <a:pt x="168" y="149"/>
                  </a:lnTo>
                  <a:lnTo>
                    <a:pt x="191" y="161"/>
                  </a:lnTo>
                  <a:lnTo>
                    <a:pt x="246" y="153"/>
                  </a:lnTo>
                  <a:lnTo>
                    <a:pt x="246" y="156"/>
                  </a:lnTo>
                  <a:lnTo>
                    <a:pt x="328" y="207"/>
                  </a:lnTo>
                  <a:lnTo>
                    <a:pt x="376" y="192"/>
                  </a:lnTo>
                  <a:lnTo>
                    <a:pt x="403" y="135"/>
                  </a:lnTo>
                  <a:lnTo>
                    <a:pt x="450" y="119"/>
                  </a:lnTo>
                  <a:lnTo>
                    <a:pt x="472" y="77"/>
                  </a:lnTo>
                  <a:lnTo>
                    <a:pt x="471" y="26"/>
                  </a:lnTo>
                  <a:lnTo>
                    <a:pt x="465" y="68"/>
                  </a:lnTo>
                  <a:lnTo>
                    <a:pt x="439" y="104"/>
                  </a:lnTo>
                  <a:lnTo>
                    <a:pt x="429" y="101"/>
                  </a:lnTo>
                  <a:lnTo>
                    <a:pt x="394" y="111"/>
                  </a:lnTo>
                  <a:lnTo>
                    <a:pt x="394" y="99"/>
                  </a:lnTo>
                  <a:lnTo>
                    <a:pt x="429" y="87"/>
                  </a:lnTo>
                  <a:lnTo>
                    <a:pt x="397" y="83"/>
                  </a:lnTo>
                  <a:lnTo>
                    <a:pt x="433" y="72"/>
                  </a:lnTo>
                  <a:lnTo>
                    <a:pt x="447" y="78"/>
                  </a:lnTo>
                  <a:lnTo>
                    <a:pt x="454" y="38"/>
                  </a:lnTo>
                  <a:lnTo>
                    <a:pt x="445" y="29"/>
                  </a:lnTo>
                  <a:lnTo>
                    <a:pt x="402" y="45"/>
                  </a:lnTo>
                  <a:lnTo>
                    <a:pt x="403" y="21"/>
                  </a:lnTo>
                  <a:lnTo>
                    <a:pt x="421" y="27"/>
                  </a:lnTo>
                  <a:lnTo>
                    <a:pt x="445" y="9"/>
                  </a:lnTo>
                  <a:lnTo>
                    <a:pt x="432" y="0"/>
                  </a:lnTo>
                  <a:lnTo>
                    <a:pt x="291" y="32"/>
                  </a:lnTo>
                  <a:lnTo>
                    <a:pt x="118" y="67"/>
                  </a:lnTo>
                  <a:lnTo>
                    <a:pt x="39" y="152"/>
                  </a:lnTo>
                  <a:lnTo>
                    <a:pt x="16" y="15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447360" y="3365113"/>
              <a:ext cx="781035" cy="527578"/>
            </a:xfrm>
            <a:custGeom>
              <a:avLst/>
              <a:gdLst/>
              <a:ahLst/>
              <a:cxnLst>
                <a:cxn ang="0">
                  <a:pos x="68" y="180"/>
                </a:cxn>
                <a:cxn ang="0">
                  <a:pos x="56" y="206"/>
                </a:cxn>
                <a:cxn ang="0">
                  <a:pos x="39" y="213"/>
                </a:cxn>
                <a:cxn ang="0">
                  <a:pos x="38" y="230"/>
                </a:cxn>
                <a:cxn ang="0">
                  <a:pos x="2" y="243"/>
                </a:cxn>
                <a:cxn ang="0">
                  <a:pos x="0" y="257"/>
                </a:cxn>
                <a:cxn ang="0">
                  <a:pos x="98" y="240"/>
                </a:cxn>
                <a:cxn ang="0">
                  <a:pos x="276" y="203"/>
                </a:cxn>
                <a:cxn ang="0">
                  <a:pos x="413" y="170"/>
                </a:cxn>
                <a:cxn ang="0">
                  <a:pos x="413" y="144"/>
                </a:cxn>
                <a:cxn ang="0">
                  <a:pos x="398" y="136"/>
                </a:cxn>
                <a:cxn ang="0">
                  <a:pos x="386" y="149"/>
                </a:cxn>
                <a:cxn ang="0">
                  <a:pos x="379" y="114"/>
                </a:cxn>
                <a:cxn ang="0">
                  <a:pos x="386" y="83"/>
                </a:cxn>
                <a:cxn ang="0">
                  <a:pos x="335" y="60"/>
                </a:cxn>
                <a:cxn ang="0">
                  <a:pos x="300" y="66"/>
                </a:cxn>
                <a:cxn ang="0">
                  <a:pos x="299" y="18"/>
                </a:cxn>
                <a:cxn ang="0">
                  <a:pos x="263" y="0"/>
                </a:cxn>
                <a:cxn ang="0">
                  <a:pos x="236" y="11"/>
                </a:cxn>
                <a:cxn ang="0">
                  <a:pos x="218" y="56"/>
                </a:cxn>
                <a:cxn ang="0">
                  <a:pos x="186" y="74"/>
                </a:cxn>
                <a:cxn ang="0">
                  <a:pos x="173" y="145"/>
                </a:cxn>
                <a:cxn ang="0">
                  <a:pos x="121" y="180"/>
                </a:cxn>
                <a:cxn ang="0">
                  <a:pos x="79" y="194"/>
                </a:cxn>
                <a:cxn ang="0">
                  <a:pos x="68" y="180"/>
                </a:cxn>
              </a:cxnLst>
              <a:rect l="0" t="0" r="r" b="b"/>
              <a:pathLst>
                <a:path w="413" h="257">
                  <a:moveTo>
                    <a:pt x="68" y="180"/>
                  </a:moveTo>
                  <a:lnTo>
                    <a:pt x="56" y="206"/>
                  </a:lnTo>
                  <a:lnTo>
                    <a:pt x="39" y="213"/>
                  </a:lnTo>
                  <a:lnTo>
                    <a:pt x="38" y="230"/>
                  </a:lnTo>
                  <a:lnTo>
                    <a:pt x="2" y="243"/>
                  </a:lnTo>
                  <a:lnTo>
                    <a:pt x="0" y="257"/>
                  </a:lnTo>
                  <a:lnTo>
                    <a:pt x="98" y="240"/>
                  </a:lnTo>
                  <a:lnTo>
                    <a:pt x="276" y="203"/>
                  </a:lnTo>
                  <a:lnTo>
                    <a:pt x="413" y="170"/>
                  </a:lnTo>
                  <a:lnTo>
                    <a:pt x="413" y="144"/>
                  </a:lnTo>
                  <a:lnTo>
                    <a:pt x="398" y="136"/>
                  </a:lnTo>
                  <a:lnTo>
                    <a:pt x="386" y="149"/>
                  </a:lnTo>
                  <a:lnTo>
                    <a:pt x="379" y="114"/>
                  </a:lnTo>
                  <a:lnTo>
                    <a:pt x="386" y="83"/>
                  </a:lnTo>
                  <a:lnTo>
                    <a:pt x="335" y="60"/>
                  </a:lnTo>
                  <a:lnTo>
                    <a:pt x="300" y="66"/>
                  </a:lnTo>
                  <a:lnTo>
                    <a:pt x="299" y="18"/>
                  </a:lnTo>
                  <a:lnTo>
                    <a:pt x="263" y="0"/>
                  </a:lnTo>
                  <a:lnTo>
                    <a:pt x="236" y="11"/>
                  </a:lnTo>
                  <a:lnTo>
                    <a:pt x="218" y="56"/>
                  </a:lnTo>
                  <a:lnTo>
                    <a:pt x="186" y="74"/>
                  </a:lnTo>
                  <a:lnTo>
                    <a:pt x="173" y="145"/>
                  </a:lnTo>
                  <a:lnTo>
                    <a:pt x="121" y="180"/>
                  </a:lnTo>
                  <a:lnTo>
                    <a:pt x="79" y="194"/>
                  </a:lnTo>
                  <a:lnTo>
                    <a:pt x="68" y="18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502143" y="3261789"/>
              <a:ext cx="442951" cy="500964"/>
            </a:xfrm>
            <a:custGeom>
              <a:avLst/>
              <a:gdLst/>
              <a:ahLst/>
              <a:cxnLst>
                <a:cxn ang="0">
                  <a:pos x="24" y="128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6" y="203"/>
                </a:cxn>
                <a:cxn ang="0">
                  <a:pos x="40" y="231"/>
                </a:cxn>
                <a:cxn ang="0">
                  <a:pos x="48" y="245"/>
                </a:cxn>
                <a:cxn ang="0">
                  <a:pos x="91" y="231"/>
                </a:cxn>
                <a:cxn ang="0">
                  <a:pos x="142" y="198"/>
                </a:cxn>
                <a:cxn ang="0">
                  <a:pos x="157" y="126"/>
                </a:cxn>
                <a:cxn ang="0">
                  <a:pos x="190" y="107"/>
                </a:cxn>
                <a:cxn ang="0">
                  <a:pos x="208" y="63"/>
                </a:cxn>
                <a:cxn ang="0">
                  <a:pos x="234" y="51"/>
                </a:cxn>
                <a:cxn ang="0">
                  <a:pos x="200" y="45"/>
                </a:cxn>
                <a:cxn ang="0">
                  <a:pos x="141" y="77"/>
                </a:cxn>
                <a:cxn ang="0">
                  <a:pos x="132" y="46"/>
                </a:cxn>
                <a:cxn ang="0">
                  <a:pos x="81" y="49"/>
                </a:cxn>
                <a:cxn ang="0">
                  <a:pos x="69" y="0"/>
                </a:cxn>
                <a:cxn ang="0">
                  <a:pos x="56" y="13"/>
                </a:cxn>
                <a:cxn ang="0">
                  <a:pos x="60" y="83"/>
                </a:cxn>
                <a:cxn ang="0">
                  <a:pos x="37" y="89"/>
                </a:cxn>
                <a:cxn ang="0">
                  <a:pos x="24" y="128"/>
                </a:cxn>
              </a:cxnLst>
              <a:rect l="0" t="0" r="r" b="b"/>
              <a:pathLst>
                <a:path w="234" h="245">
                  <a:moveTo>
                    <a:pt x="24" y="128"/>
                  </a:moveTo>
                  <a:lnTo>
                    <a:pt x="6" y="123"/>
                  </a:lnTo>
                  <a:lnTo>
                    <a:pt x="0" y="162"/>
                  </a:lnTo>
                  <a:lnTo>
                    <a:pt x="6" y="203"/>
                  </a:lnTo>
                  <a:lnTo>
                    <a:pt x="40" y="231"/>
                  </a:lnTo>
                  <a:lnTo>
                    <a:pt x="48" y="245"/>
                  </a:lnTo>
                  <a:lnTo>
                    <a:pt x="91" y="231"/>
                  </a:lnTo>
                  <a:lnTo>
                    <a:pt x="142" y="198"/>
                  </a:lnTo>
                  <a:lnTo>
                    <a:pt x="157" y="126"/>
                  </a:lnTo>
                  <a:lnTo>
                    <a:pt x="190" y="107"/>
                  </a:lnTo>
                  <a:lnTo>
                    <a:pt x="208" y="63"/>
                  </a:lnTo>
                  <a:lnTo>
                    <a:pt x="234" y="51"/>
                  </a:lnTo>
                  <a:lnTo>
                    <a:pt x="200" y="45"/>
                  </a:lnTo>
                  <a:lnTo>
                    <a:pt x="141" y="77"/>
                  </a:lnTo>
                  <a:lnTo>
                    <a:pt x="132" y="46"/>
                  </a:lnTo>
                  <a:lnTo>
                    <a:pt x="81" y="49"/>
                  </a:lnTo>
                  <a:lnTo>
                    <a:pt x="69" y="0"/>
                  </a:lnTo>
                  <a:lnTo>
                    <a:pt x="56" y="13"/>
                  </a:lnTo>
                  <a:lnTo>
                    <a:pt x="60" y="83"/>
                  </a:lnTo>
                  <a:lnTo>
                    <a:pt x="37" y="89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131353" y="3269618"/>
              <a:ext cx="125216" cy="16750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4" y="0"/>
                </a:cxn>
                <a:cxn ang="0">
                  <a:pos x="44" y="18"/>
                </a:cxn>
                <a:cxn ang="0">
                  <a:pos x="44" y="36"/>
                </a:cxn>
                <a:cxn ang="0">
                  <a:pos x="65" y="49"/>
                </a:cxn>
                <a:cxn ang="0">
                  <a:pos x="66" y="73"/>
                </a:cxn>
                <a:cxn ang="0">
                  <a:pos x="32" y="82"/>
                </a:cxn>
                <a:cxn ang="0">
                  <a:pos x="0" y="5"/>
                </a:cxn>
              </a:cxnLst>
              <a:rect l="0" t="0" r="r" b="b"/>
              <a:pathLst>
                <a:path w="66" h="82">
                  <a:moveTo>
                    <a:pt x="0" y="5"/>
                  </a:moveTo>
                  <a:lnTo>
                    <a:pt x="14" y="0"/>
                  </a:lnTo>
                  <a:lnTo>
                    <a:pt x="44" y="18"/>
                  </a:lnTo>
                  <a:lnTo>
                    <a:pt x="44" y="36"/>
                  </a:lnTo>
                  <a:lnTo>
                    <a:pt x="65" y="49"/>
                  </a:lnTo>
                  <a:lnTo>
                    <a:pt x="66" y="73"/>
                  </a:lnTo>
                  <a:lnTo>
                    <a:pt x="32" y="8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7600750" y="2939294"/>
              <a:ext cx="599472" cy="425819"/>
            </a:xfrm>
            <a:custGeom>
              <a:avLst/>
              <a:gdLst/>
              <a:ahLst/>
              <a:cxnLst>
                <a:cxn ang="0">
                  <a:pos x="29" y="30"/>
                </a:cxn>
                <a:cxn ang="0">
                  <a:pos x="0" y="58"/>
                </a:cxn>
                <a:cxn ang="0">
                  <a:pos x="16" y="159"/>
                </a:cxn>
                <a:cxn ang="0">
                  <a:pos x="29" y="208"/>
                </a:cxn>
                <a:cxn ang="0">
                  <a:pos x="83" y="204"/>
                </a:cxn>
                <a:cxn ang="0">
                  <a:pos x="283" y="166"/>
                </a:cxn>
                <a:cxn ang="0">
                  <a:pos x="297" y="160"/>
                </a:cxn>
                <a:cxn ang="0">
                  <a:pos x="317" y="113"/>
                </a:cxn>
                <a:cxn ang="0">
                  <a:pos x="287" y="87"/>
                </a:cxn>
                <a:cxn ang="0">
                  <a:pos x="303" y="27"/>
                </a:cxn>
                <a:cxn ang="0">
                  <a:pos x="280" y="21"/>
                </a:cxn>
                <a:cxn ang="0">
                  <a:pos x="280" y="6"/>
                </a:cxn>
                <a:cxn ang="0">
                  <a:pos x="270" y="0"/>
                </a:cxn>
                <a:cxn ang="0">
                  <a:pos x="38" y="43"/>
                </a:cxn>
                <a:cxn ang="0">
                  <a:pos x="29" y="30"/>
                </a:cxn>
              </a:cxnLst>
              <a:rect l="0" t="0" r="r" b="b"/>
              <a:pathLst>
                <a:path w="317" h="208">
                  <a:moveTo>
                    <a:pt x="29" y="30"/>
                  </a:moveTo>
                  <a:lnTo>
                    <a:pt x="0" y="58"/>
                  </a:lnTo>
                  <a:lnTo>
                    <a:pt x="16" y="159"/>
                  </a:lnTo>
                  <a:lnTo>
                    <a:pt x="29" y="208"/>
                  </a:lnTo>
                  <a:lnTo>
                    <a:pt x="83" y="204"/>
                  </a:lnTo>
                  <a:lnTo>
                    <a:pt x="283" y="166"/>
                  </a:lnTo>
                  <a:lnTo>
                    <a:pt x="297" y="160"/>
                  </a:lnTo>
                  <a:lnTo>
                    <a:pt x="317" y="113"/>
                  </a:lnTo>
                  <a:lnTo>
                    <a:pt x="287" y="87"/>
                  </a:lnTo>
                  <a:lnTo>
                    <a:pt x="303" y="27"/>
                  </a:lnTo>
                  <a:lnTo>
                    <a:pt x="280" y="21"/>
                  </a:lnTo>
                  <a:lnTo>
                    <a:pt x="280" y="6"/>
                  </a:lnTo>
                  <a:lnTo>
                    <a:pt x="270" y="0"/>
                  </a:lnTo>
                  <a:lnTo>
                    <a:pt x="38" y="43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143874" y="2989390"/>
              <a:ext cx="158085" cy="33971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35" y="0"/>
                </a:cxn>
                <a:cxn ang="0">
                  <a:pos x="75" y="25"/>
                </a:cxn>
                <a:cxn ang="0">
                  <a:pos x="69" y="45"/>
                </a:cxn>
                <a:cxn ang="0">
                  <a:pos x="83" y="58"/>
                </a:cxn>
                <a:cxn ang="0">
                  <a:pos x="84" y="136"/>
                </a:cxn>
                <a:cxn ang="0">
                  <a:pos x="70" y="166"/>
                </a:cxn>
                <a:cxn ang="0">
                  <a:pos x="54" y="155"/>
                </a:cxn>
                <a:cxn ang="0">
                  <a:pos x="37" y="154"/>
                </a:cxn>
                <a:cxn ang="0">
                  <a:pos x="8" y="138"/>
                </a:cxn>
                <a:cxn ang="0">
                  <a:pos x="30" y="89"/>
                </a:cxn>
                <a:cxn ang="0">
                  <a:pos x="0" y="63"/>
                </a:cxn>
                <a:cxn ang="0">
                  <a:pos x="15" y="1"/>
                </a:cxn>
              </a:cxnLst>
              <a:rect l="0" t="0" r="r" b="b"/>
              <a:pathLst>
                <a:path w="84" h="166">
                  <a:moveTo>
                    <a:pt x="15" y="1"/>
                  </a:moveTo>
                  <a:lnTo>
                    <a:pt x="35" y="0"/>
                  </a:lnTo>
                  <a:lnTo>
                    <a:pt x="75" y="25"/>
                  </a:lnTo>
                  <a:lnTo>
                    <a:pt x="69" y="45"/>
                  </a:lnTo>
                  <a:lnTo>
                    <a:pt x="83" y="58"/>
                  </a:lnTo>
                  <a:lnTo>
                    <a:pt x="84" y="136"/>
                  </a:lnTo>
                  <a:lnTo>
                    <a:pt x="70" y="166"/>
                  </a:lnTo>
                  <a:lnTo>
                    <a:pt x="54" y="155"/>
                  </a:lnTo>
                  <a:lnTo>
                    <a:pt x="37" y="154"/>
                  </a:lnTo>
                  <a:lnTo>
                    <a:pt x="8" y="138"/>
                  </a:lnTo>
                  <a:lnTo>
                    <a:pt x="30" y="89"/>
                  </a:lnTo>
                  <a:lnTo>
                    <a:pt x="0" y="63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52402" y="2458682"/>
              <a:ext cx="663644" cy="585502"/>
            </a:xfrm>
            <a:custGeom>
              <a:avLst/>
              <a:gdLst/>
              <a:ahLst/>
              <a:cxnLst>
                <a:cxn ang="0">
                  <a:pos x="27" y="192"/>
                </a:cxn>
                <a:cxn ang="0">
                  <a:pos x="60" y="175"/>
                </a:cxn>
                <a:cxn ang="0">
                  <a:pos x="105" y="171"/>
                </a:cxn>
                <a:cxn ang="0">
                  <a:pos x="116" y="156"/>
                </a:cxn>
                <a:cxn ang="0">
                  <a:pos x="132" y="154"/>
                </a:cxn>
                <a:cxn ang="0">
                  <a:pos x="141" y="138"/>
                </a:cxn>
                <a:cxn ang="0">
                  <a:pos x="156" y="132"/>
                </a:cxn>
                <a:cxn ang="0">
                  <a:pos x="149" y="102"/>
                </a:cxn>
                <a:cxn ang="0">
                  <a:pos x="140" y="94"/>
                </a:cxn>
                <a:cxn ang="0">
                  <a:pos x="159" y="70"/>
                </a:cxn>
                <a:cxn ang="0">
                  <a:pos x="171" y="70"/>
                </a:cxn>
                <a:cxn ang="0">
                  <a:pos x="212" y="19"/>
                </a:cxn>
                <a:cxn ang="0">
                  <a:pos x="275" y="0"/>
                </a:cxn>
                <a:cxn ang="0">
                  <a:pos x="282" y="48"/>
                </a:cxn>
                <a:cxn ang="0">
                  <a:pos x="285" y="46"/>
                </a:cxn>
                <a:cxn ang="0">
                  <a:pos x="300" y="63"/>
                </a:cxn>
                <a:cxn ang="0">
                  <a:pos x="301" y="112"/>
                </a:cxn>
                <a:cxn ang="0">
                  <a:pos x="320" y="152"/>
                </a:cxn>
                <a:cxn ang="0">
                  <a:pos x="327" y="204"/>
                </a:cxn>
                <a:cxn ang="0">
                  <a:pos x="329" y="249"/>
                </a:cxn>
                <a:cxn ang="0">
                  <a:pos x="351" y="264"/>
                </a:cxn>
                <a:cxn ang="0">
                  <a:pos x="335" y="286"/>
                </a:cxn>
                <a:cxn ang="0">
                  <a:pos x="294" y="260"/>
                </a:cxn>
                <a:cxn ang="0">
                  <a:pos x="273" y="262"/>
                </a:cxn>
                <a:cxn ang="0">
                  <a:pos x="252" y="256"/>
                </a:cxn>
                <a:cxn ang="0">
                  <a:pos x="253" y="241"/>
                </a:cxn>
                <a:cxn ang="0">
                  <a:pos x="240" y="236"/>
                </a:cxn>
                <a:cxn ang="0">
                  <a:pos x="10" y="280"/>
                </a:cxn>
                <a:cxn ang="0">
                  <a:pos x="0" y="267"/>
                </a:cxn>
                <a:cxn ang="0">
                  <a:pos x="35" y="216"/>
                </a:cxn>
                <a:cxn ang="0">
                  <a:pos x="27" y="192"/>
                </a:cxn>
              </a:cxnLst>
              <a:rect l="0" t="0" r="r" b="b"/>
              <a:pathLst>
                <a:path w="351" h="286">
                  <a:moveTo>
                    <a:pt x="27" y="192"/>
                  </a:moveTo>
                  <a:lnTo>
                    <a:pt x="60" y="175"/>
                  </a:lnTo>
                  <a:lnTo>
                    <a:pt x="105" y="171"/>
                  </a:lnTo>
                  <a:lnTo>
                    <a:pt x="116" y="156"/>
                  </a:lnTo>
                  <a:lnTo>
                    <a:pt x="132" y="154"/>
                  </a:lnTo>
                  <a:lnTo>
                    <a:pt x="141" y="138"/>
                  </a:lnTo>
                  <a:lnTo>
                    <a:pt x="156" y="132"/>
                  </a:lnTo>
                  <a:lnTo>
                    <a:pt x="149" y="102"/>
                  </a:lnTo>
                  <a:lnTo>
                    <a:pt x="140" y="94"/>
                  </a:lnTo>
                  <a:lnTo>
                    <a:pt x="159" y="70"/>
                  </a:lnTo>
                  <a:lnTo>
                    <a:pt x="171" y="70"/>
                  </a:lnTo>
                  <a:lnTo>
                    <a:pt x="212" y="19"/>
                  </a:lnTo>
                  <a:lnTo>
                    <a:pt x="275" y="0"/>
                  </a:lnTo>
                  <a:lnTo>
                    <a:pt x="282" y="48"/>
                  </a:lnTo>
                  <a:lnTo>
                    <a:pt x="285" y="46"/>
                  </a:lnTo>
                  <a:lnTo>
                    <a:pt x="300" y="63"/>
                  </a:lnTo>
                  <a:lnTo>
                    <a:pt x="301" y="112"/>
                  </a:lnTo>
                  <a:lnTo>
                    <a:pt x="320" y="152"/>
                  </a:lnTo>
                  <a:lnTo>
                    <a:pt x="327" y="204"/>
                  </a:lnTo>
                  <a:lnTo>
                    <a:pt x="329" y="249"/>
                  </a:lnTo>
                  <a:lnTo>
                    <a:pt x="351" y="264"/>
                  </a:lnTo>
                  <a:lnTo>
                    <a:pt x="335" y="286"/>
                  </a:lnTo>
                  <a:lnTo>
                    <a:pt x="294" y="260"/>
                  </a:lnTo>
                  <a:lnTo>
                    <a:pt x="273" y="262"/>
                  </a:lnTo>
                  <a:lnTo>
                    <a:pt x="252" y="256"/>
                  </a:lnTo>
                  <a:lnTo>
                    <a:pt x="253" y="241"/>
                  </a:lnTo>
                  <a:lnTo>
                    <a:pt x="240" y="236"/>
                  </a:lnTo>
                  <a:lnTo>
                    <a:pt x="10" y="280"/>
                  </a:lnTo>
                  <a:lnTo>
                    <a:pt x="0" y="267"/>
                  </a:lnTo>
                  <a:lnTo>
                    <a:pt x="35" y="216"/>
                  </a:lnTo>
                  <a:lnTo>
                    <a:pt x="27" y="19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167352" y="2425806"/>
              <a:ext cx="176868" cy="3522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8" y="0"/>
                </a:cxn>
                <a:cxn ang="0">
                  <a:pos x="93" y="47"/>
                </a:cxn>
                <a:cxn ang="0">
                  <a:pos x="80" y="59"/>
                </a:cxn>
                <a:cxn ang="0">
                  <a:pos x="85" y="163"/>
                </a:cxn>
                <a:cxn ang="0">
                  <a:pos x="46" y="172"/>
                </a:cxn>
                <a:cxn ang="0">
                  <a:pos x="27" y="129"/>
                </a:cxn>
                <a:cxn ang="0">
                  <a:pos x="26" y="78"/>
                </a:cxn>
                <a:cxn ang="0">
                  <a:pos x="9" y="63"/>
                </a:cxn>
                <a:cxn ang="0">
                  <a:pos x="0" y="18"/>
                </a:cxn>
              </a:cxnLst>
              <a:rect l="0" t="0" r="r" b="b"/>
              <a:pathLst>
                <a:path w="93" h="172">
                  <a:moveTo>
                    <a:pt x="0" y="18"/>
                  </a:moveTo>
                  <a:lnTo>
                    <a:pt x="68" y="0"/>
                  </a:lnTo>
                  <a:lnTo>
                    <a:pt x="93" y="47"/>
                  </a:lnTo>
                  <a:lnTo>
                    <a:pt x="80" y="59"/>
                  </a:lnTo>
                  <a:lnTo>
                    <a:pt x="85" y="163"/>
                  </a:lnTo>
                  <a:lnTo>
                    <a:pt x="46" y="172"/>
                  </a:lnTo>
                  <a:lnTo>
                    <a:pt x="27" y="129"/>
                  </a:lnTo>
                  <a:lnTo>
                    <a:pt x="26" y="78"/>
                  </a:lnTo>
                  <a:lnTo>
                    <a:pt x="9" y="6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8253103" y="2700088"/>
              <a:ext cx="374329" cy="184330"/>
            </a:xfrm>
            <a:custGeom>
              <a:avLst/>
              <a:gdLst>
                <a:gd name="T0" fmla="*/ 0 w 198"/>
                <a:gd name="T1" fmla="*/ 2147483647 h 90"/>
                <a:gd name="T2" fmla="*/ 2147483647 w 198"/>
                <a:gd name="T3" fmla="*/ 2147483647 h 90"/>
                <a:gd name="T4" fmla="*/ 2147483647 w 198"/>
                <a:gd name="T5" fmla="*/ 2147483647 h 90"/>
                <a:gd name="T6" fmla="*/ 2147483647 w 198"/>
                <a:gd name="T7" fmla="*/ 0 h 90"/>
                <a:gd name="T8" fmla="*/ 2147483647 w 198"/>
                <a:gd name="T9" fmla="*/ 2147483647 h 90"/>
                <a:gd name="T10" fmla="*/ 2147483647 w 198"/>
                <a:gd name="T11" fmla="*/ 2147483647 h 90"/>
                <a:gd name="T12" fmla="*/ 2147483647 w 198"/>
                <a:gd name="T13" fmla="*/ 2147483647 h 90"/>
                <a:gd name="T14" fmla="*/ 2147483647 w 198"/>
                <a:gd name="T15" fmla="*/ 2147483647 h 90"/>
                <a:gd name="T16" fmla="*/ 2147483647 w 198"/>
                <a:gd name="T17" fmla="*/ 2147483647 h 90"/>
                <a:gd name="T18" fmla="*/ 2147483647 w 198"/>
                <a:gd name="T19" fmla="*/ 2147483647 h 90"/>
                <a:gd name="T20" fmla="*/ 2147483647 w 198"/>
                <a:gd name="T21" fmla="*/ 2147483647 h 90"/>
                <a:gd name="T22" fmla="*/ 2147483647 w 198"/>
                <a:gd name="T23" fmla="*/ 2147483647 h 90"/>
                <a:gd name="T24" fmla="*/ 2147483647 w 198"/>
                <a:gd name="T25" fmla="*/ 2147483647 h 90"/>
                <a:gd name="T26" fmla="*/ 2147483647 w 198"/>
                <a:gd name="T27" fmla="*/ 2147483647 h 90"/>
                <a:gd name="T28" fmla="*/ 2147483647 w 198"/>
                <a:gd name="T29" fmla="*/ 2147483647 h 90"/>
                <a:gd name="T30" fmla="*/ 2147483647 w 198"/>
                <a:gd name="T31" fmla="*/ 2147483647 h 90"/>
                <a:gd name="T32" fmla="*/ 2147483647 w 198"/>
                <a:gd name="T33" fmla="*/ 2147483647 h 90"/>
                <a:gd name="T34" fmla="*/ 2147483647 w 198"/>
                <a:gd name="T35" fmla="*/ 2147483647 h 90"/>
                <a:gd name="T36" fmla="*/ 2147483647 w 198"/>
                <a:gd name="T37" fmla="*/ 2147483647 h 90"/>
                <a:gd name="T38" fmla="*/ 0 w 198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90"/>
                <a:gd name="T62" fmla="*/ 198 w 198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90">
                  <a:moveTo>
                    <a:pt x="0" y="36"/>
                  </a:moveTo>
                  <a:lnTo>
                    <a:pt x="101" y="11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35" y="6"/>
                  </a:lnTo>
                  <a:lnTo>
                    <a:pt x="123" y="32"/>
                  </a:lnTo>
                  <a:lnTo>
                    <a:pt x="144" y="30"/>
                  </a:lnTo>
                  <a:lnTo>
                    <a:pt x="156" y="50"/>
                  </a:lnTo>
                  <a:lnTo>
                    <a:pt x="170" y="52"/>
                  </a:lnTo>
                  <a:lnTo>
                    <a:pt x="180" y="49"/>
                  </a:lnTo>
                  <a:lnTo>
                    <a:pt x="180" y="38"/>
                  </a:lnTo>
                  <a:lnTo>
                    <a:pt x="163" y="24"/>
                  </a:lnTo>
                  <a:lnTo>
                    <a:pt x="176" y="23"/>
                  </a:lnTo>
                  <a:lnTo>
                    <a:pt x="198" y="53"/>
                  </a:lnTo>
                  <a:lnTo>
                    <a:pt x="177" y="71"/>
                  </a:lnTo>
                  <a:lnTo>
                    <a:pt x="153" y="62"/>
                  </a:lnTo>
                  <a:lnTo>
                    <a:pt x="138" y="84"/>
                  </a:lnTo>
                  <a:lnTo>
                    <a:pt x="108" y="62"/>
                  </a:lnTo>
                  <a:lnTo>
                    <a:pt x="8" y="9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8265960" y="2839101"/>
              <a:ext cx="195649" cy="16281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79" y="0"/>
                </a:cxn>
                <a:cxn ang="0">
                  <a:pos x="103" y="36"/>
                </a:cxn>
                <a:cxn ang="0">
                  <a:pos x="89" y="52"/>
                </a:cxn>
                <a:cxn ang="0">
                  <a:pos x="64" y="46"/>
                </a:cxn>
                <a:cxn ang="0">
                  <a:pos x="25" y="79"/>
                </a:cxn>
                <a:cxn ang="0">
                  <a:pos x="4" y="62"/>
                </a:cxn>
                <a:cxn ang="0">
                  <a:pos x="0" y="20"/>
                </a:cxn>
              </a:cxnLst>
              <a:rect l="0" t="0" r="r" b="b"/>
              <a:pathLst>
                <a:path w="103" h="79">
                  <a:moveTo>
                    <a:pt x="0" y="20"/>
                  </a:moveTo>
                  <a:lnTo>
                    <a:pt x="79" y="0"/>
                  </a:lnTo>
                  <a:lnTo>
                    <a:pt x="103" y="36"/>
                  </a:lnTo>
                  <a:lnTo>
                    <a:pt x="89" y="52"/>
                  </a:lnTo>
                  <a:lnTo>
                    <a:pt x="64" y="46"/>
                  </a:lnTo>
                  <a:lnTo>
                    <a:pt x="25" y="79"/>
                  </a:lnTo>
                  <a:lnTo>
                    <a:pt x="4" y="6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298828" y="2950253"/>
              <a:ext cx="192520" cy="12524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2" y="25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2" y="2"/>
                </a:cxn>
                <a:cxn ang="0">
                  <a:pos x="62" y="34"/>
                </a:cxn>
                <a:cxn ang="0">
                  <a:pos x="12" y="61"/>
                </a:cxn>
                <a:cxn ang="0">
                  <a:pos x="0" y="45"/>
                </a:cxn>
              </a:cxnLst>
              <a:rect l="0" t="0" r="r" b="b"/>
              <a:pathLst>
                <a:path w="102" h="61">
                  <a:moveTo>
                    <a:pt x="0" y="45"/>
                  </a:moveTo>
                  <a:lnTo>
                    <a:pt x="42" y="25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2" y="2"/>
                  </a:lnTo>
                  <a:lnTo>
                    <a:pt x="62" y="34"/>
                  </a:lnTo>
                  <a:lnTo>
                    <a:pt x="12" y="6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297264" y="2358489"/>
              <a:ext cx="205041" cy="39764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34"/>
                </a:cxn>
                <a:cxn ang="0">
                  <a:pos x="25" y="79"/>
                </a:cxn>
                <a:cxn ang="0">
                  <a:pos x="10" y="91"/>
                </a:cxn>
                <a:cxn ang="0">
                  <a:pos x="16" y="194"/>
                </a:cxn>
                <a:cxn ang="0">
                  <a:pos x="77" y="179"/>
                </a:cxn>
                <a:cxn ang="0">
                  <a:pos x="93" y="179"/>
                </a:cxn>
                <a:cxn ang="0">
                  <a:pos x="102" y="168"/>
                </a:cxn>
                <a:cxn ang="0">
                  <a:pos x="102" y="149"/>
                </a:cxn>
                <a:cxn ang="0">
                  <a:pos x="109" y="137"/>
                </a:cxn>
                <a:cxn ang="0">
                  <a:pos x="75" y="122"/>
                </a:cxn>
                <a:cxn ang="0">
                  <a:pos x="31" y="9"/>
                </a:cxn>
                <a:cxn ang="0">
                  <a:pos x="23" y="0"/>
                </a:cxn>
              </a:cxnLst>
              <a:rect l="0" t="0" r="r" b="b"/>
              <a:pathLst>
                <a:path w="109" h="194">
                  <a:moveTo>
                    <a:pt x="23" y="0"/>
                  </a:moveTo>
                  <a:lnTo>
                    <a:pt x="0" y="34"/>
                  </a:lnTo>
                  <a:lnTo>
                    <a:pt x="25" y="79"/>
                  </a:lnTo>
                  <a:lnTo>
                    <a:pt x="10" y="91"/>
                  </a:lnTo>
                  <a:lnTo>
                    <a:pt x="16" y="194"/>
                  </a:lnTo>
                  <a:lnTo>
                    <a:pt x="77" y="179"/>
                  </a:lnTo>
                  <a:lnTo>
                    <a:pt x="93" y="179"/>
                  </a:lnTo>
                  <a:lnTo>
                    <a:pt x="102" y="168"/>
                  </a:lnTo>
                  <a:lnTo>
                    <a:pt x="102" y="149"/>
                  </a:lnTo>
                  <a:lnTo>
                    <a:pt x="109" y="137"/>
                  </a:lnTo>
                  <a:lnTo>
                    <a:pt x="75" y="122"/>
                  </a:lnTo>
                  <a:lnTo>
                    <a:pt x="31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8416219" y="2825012"/>
              <a:ext cx="97042" cy="8766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2" y="0"/>
                </a:cxn>
                <a:cxn ang="0">
                  <a:pos x="52" y="22"/>
                </a:cxn>
                <a:cxn ang="0">
                  <a:pos x="46" y="28"/>
                </a:cxn>
                <a:cxn ang="0">
                  <a:pos x="31" y="28"/>
                </a:cxn>
                <a:cxn ang="0">
                  <a:pos x="24" y="43"/>
                </a:cxn>
                <a:cxn ang="0">
                  <a:pos x="0" y="7"/>
                </a:cxn>
              </a:cxnLst>
              <a:rect l="0" t="0" r="r" b="b"/>
              <a:pathLst>
                <a:path w="52" h="43">
                  <a:moveTo>
                    <a:pt x="0" y="7"/>
                  </a:moveTo>
                  <a:lnTo>
                    <a:pt x="22" y="0"/>
                  </a:lnTo>
                  <a:lnTo>
                    <a:pt x="52" y="22"/>
                  </a:lnTo>
                  <a:lnTo>
                    <a:pt x="46" y="28"/>
                  </a:lnTo>
                  <a:lnTo>
                    <a:pt x="31" y="28"/>
                  </a:lnTo>
                  <a:lnTo>
                    <a:pt x="24" y="4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206482" y="3496616"/>
              <a:ext cx="51651" cy="9862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8" y="0"/>
                </a:cxn>
                <a:cxn ang="0">
                  <a:pos x="12" y="48"/>
                </a:cxn>
                <a:cxn ang="0">
                  <a:pos x="1" y="47"/>
                </a:cxn>
                <a:cxn ang="0">
                  <a:pos x="0" y="4"/>
                </a:cxn>
              </a:cxnLst>
              <a:rect l="0" t="0" r="r" b="b"/>
              <a:pathLst>
                <a:path w="28" h="48">
                  <a:moveTo>
                    <a:pt x="0" y="4"/>
                  </a:moveTo>
                  <a:lnTo>
                    <a:pt x="28" y="0"/>
                  </a:lnTo>
                  <a:lnTo>
                    <a:pt x="12" y="48"/>
                  </a:lnTo>
                  <a:lnTo>
                    <a:pt x="1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</p:grpSp>
      <p:sp>
        <p:nvSpPr>
          <p:cNvPr id="69" name="Flowchart: Data 68"/>
          <p:cNvSpPr/>
          <p:nvPr/>
        </p:nvSpPr>
        <p:spPr>
          <a:xfrm rot="2340852">
            <a:off x="7519959" y="3135815"/>
            <a:ext cx="165376" cy="185726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38932" y="5550195"/>
            <a:ext cx="164880" cy="164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40886" y="5775782"/>
            <a:ext cx="164880" cy="164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838932" y="6002286"/>
            <a:ext cx="164880" cy="164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053510" y="5516744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Active Purchaser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67681" y="5722309"/>
            <a:ext cx="1271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Market Organizer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67681" y="5934969"/>
            <a:ext cx="1694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Active Market Organizer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72577" y="4017810"/>
            <a:ext cx="932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Legislation still being debated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41249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/>
        </p:nvSpPr>
        <p:spPr bwMode="auto">
          <a:xfrm>
            <a:off x="395707" y="4195956"/>
            <a:ext cx="1616075" cy="1795463"/>
          </a:xfrm>
          <a:custGeom>
            <a:avLst/>
            <a:gdLst/>
            <a:ahLst/>
            <a:cxnLst>
              <a:cxn ang="0">
                <a:pos x="168" y="153"/>
              </a:cxn>
              <a:cxn ang="0">
                <a:pos x="380" y="0"/>
              </a:cxn>
              <a:cxn ang="0">
                <a:pos x="481" y="27"/>
              </a:cxn>
              <a:cxn ang="0">
                <a:pos x="530" y="76"/>
              </a:cxn>
              <a:cxn ang="0">
                <a:pos x="729" y="95"/>
              </a:cxn>
              <a:cxn ang="0">
                <a:pos x="735" y="604"/>
              </a:cxn>
              <a:cxn ang="0">
                <a:pos x="800" y="619"/>
              </a:cxn>
              <a:cxn ang="0">
                <a:pos x="830" y="680"/>
              </a:cxn>
              <a:cxn ang="0">
                <a:pos x="876" y="659"/>
              </a:cxn>
              <a:cxn ang="0">
                <a:pos x="972" y="797"/>
              </a:cxn>
              <a:cxn ang="0">
                <a:pos x="1054" y="861"/>
              </a:cxn>
              <a:cxn ang="0">
                <a:pos x="1051" y="916"/>
              </a:cxn>
              <a:cxn ang="0">
                <a:pos x="947" y="923"/>
              </a:cxn>
              <a:cxn ang="0">
                <a:pos x="901" y="754"/>
              </a:cxn>
              <a:cxn ang="0">
                <a:pos x="573" y="588"/>
              </a:cxn>
              <a:cxn ang="0">
                <a:pos x="582" y="640"/>
              </a:cxn>
              <a:cxn ang="0">
                <a:pos x="508" y="708"/>
              </a:cxn>
              <a:cxn ang="0">
                <a:pos x="496" y="683"/>
              </a:cxn>
              <a:cxn ang="0">
                <a:pos x="475" y="683"/>
              </a:cxn>
              <a:cxn ang="0">
                <a:pos x="416" y="824"/>
              </a:cxn>
              <a:cxn ang="0">
                <a:pos x="233" y="963"/>
              </a:cxn>
              <a:cxn ang="0">
                <a:pos x="52" y="1029"/>
              </a:cxn>
              <a:cxn ang="0">
                <a:pos x="0" y="1020"/>
              </a:cxn>
              <a:cxn ang="0">
                <a:pos x="208" y="901"/>
              </a:cxn>
              <a:cxn ang="0">
                <a:pos x="233" y="901"/>
              </a:cxn>
              <a:cxn ang="0">
                <a:pos x="309" y="809"/>
              </a:cxn>
              <a:cxn ang="0">
                <a:pos x="343" y="806"/>
              </a:cxn>
              <a:cxn ang="0">
                <a:pos x="395" y="736"/>
              </a:cxn>
              <a:cxn ang="0">
                <a:pos x="377" y="705"/>
              </a:cxn>
              <a:cxn ang="0">
                <a:pos x="266" y="720"/>
              </a:cxn>
              <a:cxn ang="0">
                <a:pos x="190" y="545"/>
              </a:cxn>
              <a:cxn ang="0">
                <a:pos x="233" y="466"/>
              </a:cxn>
              <a:cxn ang="0">
                <a:pos x="303" y="438"/>
              </a:cxn>
              <a:cxn ang="0">
                <a:pos x="278" y="368"/>
              </a:cxn>
              <a:cxn ang="0">
                <a:pos x="205" y="401"/>
              </a:cxn>
              <a:cxn ang="0">
                <a:pos x="150" y="300"/>
              </a:cxn>
              <a:cxn ang="0">
                <a:pos x="211" y="276"/>
              </a:cxn>
              <a:cxn ang="0">
                <a:pos x="266" y="303"/>
              </a:cxn>
              <a:cxn ang="0">
                <a:pos x="291" y="288"/>
              </a:cxn>
              <a:cxn ang="0">
                <a:pos x="245" y="202"/>
              </a:cxn>
              <a:cxn ang="0">
                <a:pos x="165" y="196"/>
              </a:cxn>
              <a:cxn ang="0">
                <a:pos x="168" y="153"/>
              </a:cxn>
            </a:cxnLst>
            <a:rect l="0" t="0" r="r" b="b"/>
            <a:pathLst>
              <a:path w="1054" h="1029">
                <a:moveTo>
                  <a:pt x="168" y="153"/>
                </a:moveTo>
                <a:lnTo>
                  <a:pt x="380" y="0"/>
                </a:lnTo>
                <a:lnTo>
                  <a:pt x="481" y="27"/>
                </a:lnTo>
                <a:lnTo>
                  <a:pt x="530" y="76"/>
                </a:lnTo>
                <a:lnTo>
                  <a:pt x="729" y="95"/>
                </a:lnTo>
                <a:lnTo>
                  <a:pt x="735" y="604"/>
                </a:lnTo>
                <a:lnTo>
                  <a:pt x="800" y="619"/>
                </a:lnTo>
                <a:lnTo>
                  <a:pt x="830" y="680"/>
                </a:lnTo>
                <a:lnTo>
                  <a:pt x="876" y="659"/>
                </a:lnTo>
                <a:lnTo>
                  <a:pt x="972" y="797"/>
                </a:lnTo>
                <a:lnTo>
                  <a:pt x="1054" y="861"/>
                </a:lnTo>
                <a:lnTo>
                  <a:pt x="1051" y="916"/>
                </a:lnTo>
                <a:lnTo>
                  <a:pt x="947" y="923"/>
                </a:lnTo>
                <a:lnTo>
                  <a:pt x="901" y="754"/>
                </a:lnTo>
                <a:lnTo>
                  <a:pt x="573" y="588"/>
                </a:lnTo>
                <a:lnTo>
                  <a:pt x="582" y="640"/>
                </a:lnTo>
                <a:lnTo>
                  <a:pt x="508" y="708"/>
                </a:lnTo>
                <a:lnTo>
                  <a:pt x="496" y="683"/>
                </a:lnTo>
                <a:lnTo>
                  <a:pt x="475" y="683"/>
                </a:lnTo>
                <a:lnTo>
                  <a:pt x="416" y="824"/>
                </a:lnTo>
                <a:lnTo>
                  <a:pt x="233" y="963"/>
                </a:lnTo>
                <a:lnTo>
                  <a:pt x="52" y="1029"/>
                </a:lnTo>
                <a:lnTo>
                  <a:pt x="0" y="1020"/>
                </a:lnTo>
                <a:lnTo>
                  <a:pt x="208" y="901"/>
                </a:lnTo>
                <a:lnTo>
                  <a:pt x="233" y="901"/>
                </a:lnTo>
                <a:lnTo>
                  <a:pt x="309" y="809"/>
                </a:lnTo>
                <a:lnTo>
                  <a:pt x="343" y="806"/>
                </a:lnTo>
                <a:lnTo>
                  <a:pt x="395" y="736"/>
                </a:lnTo>
                <a:lnTo>
                  <a:pt x="377" y="705"/>
                </a:lnTo>
                <a:lnTo>
                  <a:pt x="266" y="720"/>
                </a:lnTo>
                <a:lnTo>
                  <a:pt x="190" y="545"/>
                </a:lnTo>
                <a:lnTo>
                  <a:pt x="233" y="466"/>
                </a:lnTo>
                <a:lnTo>
                  <a:pt x="303" y="438"/>
                </a:lnTo>
                <a:lnTo>
                  <a:pt x="278" y="368"/>
                </a:lnTo>
                <a:lnTo>
                  <a:pt x="205" y="401"/>
                </a:lnTo>
                <a:lnTo>
                  <a:pt x="150" y="300"/>
                </a:lnTo>
                <a:lnTo>
                  <a:pt x="211" y="276"/>
                </a:lnTo>
                <a:lnTo>
                  <a:pt x="266" y="303"/>
                </a:lnTo>
                <a:lnTo>
                  <a:pt x="291" y="288"/>
                </a:lnTo>
                <a:lnTo>
                  <a:pt x="245" y="202"/>
                </a:lnTo>
                <a:lnTo>
                  <a:pt x="165" y="196"/>
                </a:lnTo>
                <a:lnTo>
                  <a:pt x="168" y="153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0" y="84160"/>
            <a:ext cx="6737742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j-lt"/>
              </a:rPr>
              <a:t>Exchange Governance Structures</a:t>
            </a:r>
            <a:endParaRPr lang="en-US" sz="2800" b="0" dirty="0">
              <a:latin typeface="+mj-lt"/>
            </a:endParaRPr>
          </a:p>
        </p:txBody>
      </p:sp>
      <p:sp>
        <p:nvSpPr>
          <p:cNvPr id="7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410568E-0330-438E-AB46-11C1F199892A}" type="slidenum">
              <a:rPr lang="en-US" smtClean="0"/>
              <a:pPr algn="ctr"/>
              <a:t>13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10680"/>
            <a:ext cx="868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331133" y="5715075"/>
            <a:ext cx="990600" cy="834672"/>
            <a:chOff x="2112" y="2840"/>
            <a:chExt cx="577" cy="444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112" y="2840"/>
              <a:ext cx="577" cy="444"/>
              <a:chOff x="2112" y="2840"/>
              <a:chExt cx="577" cy="444"/>
            </a:xfrm>
            <a:grpFill/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2112" y="2896"/>
                <a:ext cx="44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45"/>
                  </a:cxn>
                  <a:cxn ang="0">
                    <a:pos x="25" y="0"/>
                  </a:cxn>
                  <a:cxn ang="0">
                    <a:pos x="44" y="13"/>
                  </a:cxn>
                  <a:cxn ang="0">
                    <a:pos x="23" y="64"/>
                  </a:cxn>
                  <a:cxn ang="0">
                    <a:pos x="0" y="64"/>
                  </a:cxn>
                </a:cxnLst>
                <a:rect l="0" t="0" r="r" b="b"/>
                <a:pathLst>
                  <a:path w="44" h="64">
                    <a:moveTo>
                      <a:pt x="0" y="64"/>
                    </a:moveTo>
                    <a:lnTo>
                      <a:pt x="0" y="45"/>
                    </a:lnTo>
                    <a:lnTo>
                      <a:pt x="25" y="0"/>
                    </a:lnTo>
                    <a:lnTo>
                      <a:pt x="44" y="13"/>
                    </a:lnTo>
                    <a:lnTo>
                      <a:pt x="23" y="64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2175" y="2840"/>
                <a:ext cx="83" cy="81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0" y="48"/>
                  </a:cxn>
                  <a:cxn ang="0">
                    <a:pos x="32" y="74"/>
                  </a:cxn>
                  <a:cxn ang="0">
                    <a:pos x="69" y="81"/>
                  </a:cxn>
                  <a:cxn ang="0">
                    <a:pos x="83" y="49"/>
                  </a:cxn>
                  <a:cxn ang="0">
                    <a:pos x="74" y="0"/>
                  </a:cxn>
                  <a:cxn ang="0">
                    <a:pos x="18" y="9"/>
                  </a:cxn>
                </a:cxnLst>
                <a:rect l="0" t="0" r="r" b="b"/>
                <a:pathLst>
                  <a:path w="83" h="81">
                    <a:moveTo>
                      <a:pt x="18" y="9"/>
                    </a:moveTo>
                    <a:lnTo>
                      <a:pt x="0" y="48"/>
                    </a:lnTo>
                    <a:lnTo>
                      <a:pt x="32" y="74"/>
                    </a:lnTo>
                    <a:lnTo>
                      <a:pt x="69" y="81"/>
                    </a:lnTo>
                    <a:lnTo>
                      <a:pt x="83" y="49"/>
                    </a:lnTo>
                    <a:lnTo>
                      <a:pt x="74" y="0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2253" y="2896"/>
                <a:ext cx="123" cy="9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4" y="0"/>
                  </a:cxn>
                  <a:cxn ang="0">
                    <a:pos x="100" y="39"/>
                  </a:cxn>
                  <a:cxn ang="0">
                    <a:pos x="116" y="48"/>
                  </a:cxn>
                  <a:cxn ang="0">
                    <a:pos x="123" y="80"/>
                  </a:cxn>
                  <a:cxn ang="0">
                    <a:pos x="81" y="85"/>
                  </a:cxn>
                  <a:cxn ang="0">
                    <a:pos x="51" y="91"/>
                  </a:cxn>
                  <a:cxn ang="0">
                    <a:pos x="0" y="32"/>
                  </a:cxn>
                </a:cxnLst>
                <a:rect l="0" t="0" r="r" b="b"/>
                <a:pathLst>
                  <a:path w="123" h="91">
                    <a:moveTo>
                      <a:pt x="0" y="32"/>
                    </a:moveTo>
                    <a:lnTo>
                      <a:pt x="84" y="0"/>
                    </a:lnTo>
                    <a:lnTo>
                      <a:pt x="100" y="39"/>
                    </a:lnTo>
                    <a:lnTo>
                      <a:pt x="116" y="48"/>
                    </a:lnTo>
                    <a:lnTo>
                      <a:pt x="123" y="80"/>
                    </a:lnTo>
                    <a:lnTo>
                      <a:pt x="81" y="85"/>
                    </a:lnTo>
                    <a:lnTo>
                      <a:pt x="51" y="9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2380" y="2965"/>
                <a:ext cx="98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5"/>
                  </a:cxn>
                  <a:cxn ang="0">
                    <a:pos x="26" y="48"/>
                  </a:cxn>
                  <a:cxn ang="0">
                    <a:pos x="42" y="38"/>
                  </a:cxn>
                  <a:cxn ang="0">
                    <a:pos x="72" y="39"/>
                  </a:cxn>
                  <a:cxn ang="0">
                    <a:pos x="98" y="20"/>
                  </a:cxn>
                  <a:cxn ang="0">
                    <a:pos x="81" y="13"/>
                  </a:cxn>
                  <a:cxn ang="0">
                    <a:pos x="68" y="0"/>
                  </a:cxn>
                  <a:cxn ang="0">
                    <a:pos x="15" y="2"/>
                  </a:cxn>
                </a:cxnLst>
                <a:rect l="0" t="0" r="r" b="b"/>
                <a:pathLst>
                  <a:path w="98" h="48">
                    <a:moveTo>
                      <a:pt x="15" y="2"/>
                    </a:moveTo>
                    <a:lnTo>
                      <a:pt x="0" y="45"/>
                    </a:lnTo>
                    <a:lnTo>
                      <a:pt x="26" y="48"/>
                    </a:lnTo>
                    <a:lnTo>
                      <a:pt x="42" y="38"/>
                    </a:lnTo>
                    <a:lnTo>
                      <a:pt x="72" y="39"/>
                    </a:lnTo>
                    <a:lnTo>
                      <a:pt x="98" y="20"/>
                    </a:lnTo>
                    <a:lnTo>
                      <a:pt x="81" y="13"/>
                    </a:lnTo>
                    <a:lnTo>
                      <a:pt x="68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409" y="3033"/>
                <a:ext cx="40" cy="3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3"/>
                  </a:cxn>
                  <a:cxn ang="0">
                    <a:pos x="6" y="35"/>
                  </a:cxn>
                  <a:cxn ang="0">
                    <a:pos x="40" y="27"/>
                  </a:cxn>
                  <a:cxn ang="0">
                    <a:pos x="35" y="0"/>
                  </a:cxn>
                </a:cxnLst>
                <a:rect l="0" t="0" r="r" b="b"/>
                <a:pathLst>
                  <a:path w="40" h="35">
                    <a:moveTo>
                      <a:pt x="35" y="0"/>
                    </a:moveTo>
                    <a:lnTo>
                      <a:pt x="0" y="3"/>
                    </a:lnTo>
                    <a:lnTo>
                      <a:pt x="6" y="35"/>
                    </a:lnTo>
                    <a:lnTo>
                      <a:pt x="40" y="27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453" y="3071"/>
                <a:ext cx="27" cy="3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7" y="0"/>
                  </a:cxn>
                  <a:cxn ang="0">
                    <a:pos x="27" y="30"/>
                  </a:cxn>
                  <a:cxn ang="0">
                    <a:pos x="9" y="34"/>
                  </a:cxn>
                  <a:cxn ang="0">
                    <a:pos x="0" y="13"/>
                  </a:cxn>
                </a:cxnLst>
                <a:rect l="0" t="0" r="r" b="b"/>
                <a:pathLst>
                  <a:path w="27" h="34">
                    <a:moveTo>
                      <a:pt x="0" y="13"/>
                    </a:moveTo>
                    <a:lnTo>
                      <a:pt x="27" y="0"/>
                    </a:lnTo>
                    <a:lnTo>
                      <a:pt x="27" y="30"/>
                    </a:lnTo>
                    <a:lnTo>
                      <a:pt x="9" y="3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2522" y="3087"/>
                <a:ext cx="167" cy="19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75"/>
                  </a:cxn>
                  <a:cxn ang="0">
                    <a:pos x="20" y="112"/>
                  </a:cxn>
                  <a:cxn ang="0">
                    <a:pos x="20" y="179"/>
                  </a:cxn>
                  <a:cxn ang="0">
                    <a:pos x="60" y="197"/>
                  </a:cxn>
                  <a:cxn ang="0">
                    <a:pos x="78" y="158"/>
                  </a:cxn>
                  <a:cxn ang="0">
                    <a:pos x="129" y="149"/>
                  </a:cxn>
                  <a:cxn ang="0">
                    <a:pos x="167" y="106"/>
                  </a:cxn>
                  <a:cxn ang="0">
                    <a:pos x="127" y="39"/>
                  </a:cxn>
                  <a:cxn ang="0">
                    <a:pos x="28" y="0"/>
                  </a:cxn>
                </a:cxnLst>
                <a:rect l="0" t="0" r="r" b="b"/>
                <a:pathLst>
                  <a:path w="167" h="197">
                    <a:moveTo>
                      <a:pt x="28" y="0"/>
                    </a:moveTo>
                    <a:lnTo>
                      <a:pt x="0" y="75"/>
                    </a:lnTo>
                    <a:lnTo>
                      <a:pt x="20" y="112"/>
                    </a:lnTo>
                    <a:lnTo>
                      <a:pt x="20" y="179"/>
                    </a:lnTo>
                    <a:lnTo>
                      <a:pt x="60" y="197"/>
                    </a:lnTo>
                    <a:lnTo>
                      <a:pt x="78" y="158"/>
                    </a:lnTo>
                    <a:lnTo>
                      <a:pt x="129" y="149"/>
                    </a:lnTo>
                    <a:lnTo>
                      <a:pt x="167" y="106"/>
                    </a:lnTo>
                    <a:lnTo>
                      <a:pt x="127" y="39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463" y="2995"/>
              <a:ext cx="92" cy="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23"/>
                </a:cxn>
                <a:cxn ang="0">
                  <a:pos x="8" y="41"/>
                </a:cxn>
                <a:cxn ang="0">
                  <a:pos x="25" y="47"/>
                </a:cxn>
                <a:cxn ang="0">
                  <a:pos x="43" y="77"/>
                </a:cxn>
                <a:cxn ang="0">
                  <a:pos x="91" y="65"/>
                </a:cxn>
                <a:cxn ang="0">
                  <a:pos x="92" y="33"/>
                </a:cxn>
                <a:cxn ang="0">
                  <a:pos x="57" y="6"/>
                </a:cxn>
                <a:cxn ang="0">
                  <a:pos x="19" y="0"/>
                </a:cxn>
              </a:cxnLst>
              <a:rect l="0" t="0" r="r" b="b"/>
              <a:pathLst>
                <a:path w="92" h="77">
                  <a:moveTo>
                    <a:pt x="19" y="0"/>
                  </a:moveTo>
                  <a:lnTo>
                    <a:pt x="0" y="23"/>
                  </a:lnTo>
                  <a:lnTo>
                    <a:pt x="8" y="41"/>
                  </a:lnTo>
                  <a:lnTo>
                    <a:pt x="25" y="47"/>
                  </a:lnTo>
                  <a:lnTo>
                    <a:pt x="43" y="77"/>
                  </a:lnTo>
                  <a:lnTo>
                    <a:pt x="91" y="65"/>
                  </a:lnTo>
                  <a:lnTo>
                    <a:pt x="92" y="33"/>
                  </a:lnTo>
                  <a:lnTo>
                    <a:pt x="57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85"/>
          <p:cNvGrpSpPr>
            <a:grpSpLocks noChangeAspect="1"/>
          </p:cNvGrpSpPr>
          <p:nvPr/>
        </p:nvGrpSpPr>
        <p:grpSpPr bwMode="auto">
          <a:xfrm>
            <a:off x="1720323" y="1403309"/>
            <a:ext cx="6914598" cy="4546752"/>
            <a:chOff x="3352800" y="1981200"/>
            <a:chExt cx="5384284" cy="3541190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339523" y="1981200"/>
              <a:ext cx="397561" cy="657515"/>
            </a:xfrm>
            <a:custGeom>
              <a:avLst/>
              <a:gdLst/>
              <a:ahLst/>
              <a:cxnLst>
                <a:cxn ang="0">
                  <a:pos x="49" y="10"/>
                </a:cxn>
                <a:cxn ang="0">
                  <a:pos x="18" y="69"/>
                </a:cxn>
                <a:cxn ang="0">
                  <a:pos x="33" y="91"/>
                </a:cxn>
                <a:cxn ang="0">
                  <a:pos x="18" y="118"/>
                </a:cxn>
                <a:cxn ang="0">
                  <a:pos x="27" y="127"/>
                </a:cxn>
                <a:cxn ang="0">
                  <a:pos x="21" y="145"/>
                </a:cxn>
                <a:cxn ang="0">
                  <a:pos x="21" y="175"/>
                </a:cxn>
                <a:cxn ang="0">
                  <a:pos x="0" y="186"/>
                </a:cxn>
                <a:cxn ang="0">
                  <a:pos x="8" y="195"/>
                </a:cxn>
                <a:cxn ang="0">
                  <a:pos x="52" y="307"/>
                </a:cxn>
                <a:cxn ang="0">
                  <a:pos x="87" y="321"/>
                </a:cxn>
                <a:cxn ang="0">
                  <a:pos x="85" y="298"/>
                </a:cxn>
                <a:cxn ang="0">
                  <a:pos x="102" y="280"/>
                </a:cxn>
                <a:cxn ang="0">
                  <a:pos x="96" y="261"/>
                </a:cxn>
                <a:cxn ang="0">
                  <a:pos x="139" y="238"/>
                </a:cxn>
                <a:cxn ang="0">
                  <a:pos x="141" y="207"/>
                </a:cxn>
                <a:cxn ang="0">
                  <a:pos x="166" y="205"/>
                </a:cxn>
                <a:cxn ang="0">
                  <a:pos x="186" y="181"/>
                </a:cxn>
                <a:cxn ang="0">
                  <a:pos x="210" y="165"/>
                </a:cxn>
                <a:cxn ang="0">
                  <a:pos x="210" y="145"/>
                </a:cxn>
                <a:cxn ang="0">
                  <a:pos x="177" y="139"/>
                </a:cxn>
                <a:cxn ang="0">
                  <a:pos x="171" y="117"/>
                </a:cxn>
                <a:cxn ang="0">
                  <a:pos x="138" y="114"/>
                </a:cxn>
                <a:cxn ang="0">
                  <a:pos x="111" y="19"/>
                </a:cxn>
                <a:cxn ang="0">
                  <a:pos x="99" y="0"/>
                </a:cxn>
                <a:cxn ang="0">
                  <a:pos x="66" y="8"/>
                </a:cxn>
                <a:cxn ang="0">
                  <a:pos x="60" y="17"/>
                </a:cxn>
                <a:cxn ang="0">
                  <a:pos x="49" y="10"/>
                </a:cxn>
              </a:cxnLst>
              <a:rect l="0" t="0" r="r" b="b"/>
              <a:pathLst>
                <a:path w="210" h="321">
                  <a:moveTo>
                    <a:pt x="49" y="10"/>
                  </a:moveTo>
                  <a:lnTo>
                    <a:pt x="18" y="69"/>
                  </a:lnTo>
                  <a:lnTo>
                    <a:pt x="33" y="91"/>
                  </a:lnTo>
                  <a:lnTo>
                    <a:pt x="18" y="118"/>
                  </a:lnTo>
                  <a:lnTo>
                    <a:pt x="27" y="127"/>
                  </a:lnTo>
                  <a:lnTo>
                    <a:pt x="21" y="145"/>
                  </a:lnTo>
                  <a:lnTo>
                    <a:pt x="21" y="175"/>
                  </a:lnTo>
                  <a:lnTo>
                    <a:pt x="0" y="186"/>
                  </a:lnTo>
                  <a:lnTo>
                    <a:pt x="8" y="195"/>
                  </a:lnTo>
                  <a:lnTo>
                    <a:pt x="52" y="307"/>
                  </a:lnTo>
                  <a:lnTo>
                    <a:pt x="87" y="321"/>
                  </a:lnTo>
                  <a:lnTo>
                    <a:pt x="85" y="298"/>
                  </a:lnTo>
                  <a:lnTo>
                    <a:pt x="102" y="280"/>
                  </a:lnTo>
                  <a:lnTo>
                    <a:pt x="96" y="261"/>
                  </a:lnTo>
                  <a:lnTo>
                    <a:pt x="139" y="238"/>
                  </a:lnTo>
                  <a:lnTo>
                    <a:pt x="141" y="207"/>
                  </a:lnTo>
                  <a:lnTo>
                    <a:pt x="166" y="205"/>
                  </a:lnTo>
                  <a:lnTo>
                    <a:pt x="186" y="181"/>
                  </a:lnTo>
                  <a:lnTo>
                    <a:pt x="210" y="165"/>
                  </a:lnTo>
                  <a:lnTo>
                    <a:pt x="210" y="145"/>
                  </a:lnTo>
                  <a:lnTo>
                    <a:pt x="177" y="139"/>
                  </a:lnTo>
                  <a:lnTo>
                    <a:pt x="171" y="117"/>
                  </a:lnTo>
                  <a:lnTo>
                    <a:pt x="138" y="114"/>
                  </a:lnTo>
                  <a:lnTo>
                    <a:pt x="111" y="19"/>
                  </a:lnTo>
                  <a:lnTo>
                    <a:pt x="99" y="0"/>
                  </a:lnTo>
                  <a:lnTo>
                    <a:pt x="66" y="8"/>
                  </a:lnTo>
                  <a:lnTo>
                    <a:pt x="60" y="17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47878" y="3279011"/>
              <a:ext cx="510255" cy="22856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1" y="0"/>
                </a:cxn>
                <a:cxn ang="0">
                  <a:pos x="234" y="76"/>
                </a:cxn>
                <a:cxn ang="0">
                  <a:pos x="269" y="68"/>
                </a:cxn>
                <a:cxn ang="0">
                  <a:pos x="270" y="106"/>
                </a:cxn>
                <a:cxn ang="0">
                  <a:pos x="242" y="111"/>
                </a:cxn>
                <a:cxn ang="0">
                  <a:pos x="217" y="86"/>
                </a:cxn>
                <a:cxn ang="0">
                  <a:pos x="201" y="56"/>
                </a:cxn>
                <a:cxn ang="0">
                  <a:pos x="198" y="14"/>
                </a:cxn>
                <a:cxn ang="0">
                  <a:pos x="186" y="35"/>
                </a:cxn>
                <a:cxn ang="0">
                  <a:pos x="200" y="98"/>
                </a:cxn>
                <a:cxn ang="0">
                  <a:pos x="141" y="107"/>
                </a:cxn>
                <a:cxn ang="0">
                  <a:pos x="139" y="61"/>
                </a:cxn>
                <a:cxn ang="0">
                  <a:pos x="103" y="41"/>
                </a:cxn>
                <a:cxn ang="0">
                  <a:pos x="72" y="36"/>
                </a:cxn>
                <a:cxn ang="0">
                  <a:pos x="8" y="68"/>
                </a:cxn>
                <a:cxn ang="0">
                  <a:pos x="0" y="38"/>
                </a:cxn>
              </a:cxnLst>
              <a:rect l="0" t="0" r="r" b="b"/>
              <a:pathLst>
                <a:path w="270" h="111">
                  <a:moveTo>
                    <a:pt x="0" y="38"/>
                  </a:moveTo>
                  <a:lnTo>
                    <a:pt x="201" y="0"/>
                  </a:lnTo>
                  <a:lnTo>
                    <a:pt x="234" y="76"/>
                  </a:lnTo>
                  <a:lnTo>
                    <a:pt x="269" y="68"/>
                  </a:lnTo>
                  <a:lnTo>
                    <a:pt x="270" y="106"/>
                  </a:lnTo>
                  <a:lnTo>
                    <a:pt x="242" y="111"/>
                  </a:lnTo>
                  <a:lnTo>
                    <a:pt x="217" y="86"/>
                  </a:lnTo>
                  <a:lnTo>
                    <a:pt x="201" y="56"/>
                  </a:lnTo>
                  <a:lnTo>
                    <a:pt x="198" y="14"/>
                  </a:lnTo>
                  <a:lnTo>
                    <a:pt x="186" y="35"/>
                  </a:lnTo>
                  <a:lnTo>
                    <a:pt x="200" y="98"/>
                  </a:lnTo>
                  <a:lnTo>
                    <a:pt x="141" y="107"/>
                  </a:lnTo>
                  <a:lnTo>
                    <a:pt x="139" y="61"/>
                  </a:lnTo>
                  <a:lnTo>
                    <a:pt x="103" y="41"/>
                  </a:lnTo>
                  <a:lnTo>
                    <a:pt x="72" y="36"/>
                  </a:lnTo>
                  <a:lnTo>
                    <a:pt x="8" y="6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579754" y="2029731"/>
              <a:ext cx="673036" cy="535405"/>
            </a:xfrm>
            <a:custGeom>
              <a:avLst/>
              <a:gdLst>
                <a:gd name="T0" fmla="*/ 2147483647 w 356"/>
                <a:gd name="T1" fmla="*/ 0 h 261"/>
                <a:gd name="T2" fmla="*/ 2147483647 w 356"/>
                <a:gd name="T3" fmla="*/ 2147483647 h 261"/>
                <a:gd name="T4" fmla="*/ 2147483647 w 356"/>
                <a:gd name="T5" fmla="*/ 2147483647 h 261"/>
                <a:gd name="T6" fmla="*/ 2147483647 w 356"/>
                <a:gd name="T7" fmla="*/ 2147483647 h 261"/>
                <a:gd name="T8" fmla="*/ 2147483647 w 356"/>
                <a:gd name="T9" fmla="*/ 2147483647 h 261"/>
                <a:gd name="T10" fmla="*/ 2147483647 w 356"/>
                <a:gd name="T11" fmla="*/ 2147483647 h 261"/>
                <a:gd name="T12" fmla="*/ 2147483647 w 356"/>
                <a:gd name="T13" fmla="*/ 2147483647 h 261"/>
                <a:gd name="T14" fmla="*/ 2147483647 w 356"/>
                <a:gd name="T15" fmla="*/ 2147483647 h 261"/>
                <a:gd name="T16" fmla="*/ 2147483647 w 356"/>
                <a:gd name="T17" fmla="*/ 2147483647 h 261"/>
                <a:gd name="T18" fmla="*/ 2147483647 w 356"/>
                <a:gd name="T19" fmla="*/ 2147483647 h 261"/>
                <a:gd name="T20" fmla="*/ 2147483647 w 356"/>
                <a:gd name="T21" fmla="*/ 2147483647 h 261"/>
                <a:gd name="T22" fmla="*/ 2147483647 w 356"/>
                <a:gd name="T23" fmla="*/ 2147483647 h 261"/>
                <a:gd name="T24" fmla="*/ 2147483647 w 356"/>
                <a:gd name="T25" fmla="*/ 2147483647 h 261"/>
                <a:gd name="T26" fmla="*/ 2147483647 w 356"/>
                <a:gd name="T27" fmla="*/ 2147483647 h 261"/>
                <a:gd name="T28" fmla="*/ 2147483647 w 356"/>
                <a:gd name="T29" fmla="*/ 2147483647 h 261"/>
                <a:gd name="T30" fmla="*/ 2147483647 w 356"/>
                <a:gd name="T31" fmla="*/ 2147483647 h 261"/>
                <a:gd name="T32" fmla="*/ 2147483647 w 356"/>
                <a:gd name="T33" fmla="*/ 2147483647 h 261"/>
                <a:gd name="T34" fmla="*/ 2147483647 w 356"/>
                <a:gd name="T35" fmla="*/ 2147483647 h 261"/>
                <a:gd name="T36" fmla="*/ 2147483647 w 356"/>
                <a:gd name="T37" fmla="*/ 2147483647 h 261"/>
                <a:gd name="T38" fmla="*/ 2147483647 w 356"/>
                <a:gd name="T39" fmla="*/ 2147483647 h 261"/>
                <a:gd name="T40" fmla="*/ 0 w 356"/>
                <a:gd name="T41" fmla="*/ 2147483647 h 261"/>
                <a:gd name="T42" fmla="*/ 2147483647 w 356"/>
                <a:gd name="T43" fmla="*/ 2147483647 h 261"/>
                <a:gd name="T44" fmla="*/ 2147483647 w 356"/>
                <a:gd name="T45" fmla="*/ 2147483647 h 261"/>
                <a:gd name="T46" fmla="*/ 2147483647 w 356"/>
                <a:gd name="T47" fmla="*/ 2147483647 h 261"/>
                <a:gd name="T48" fmla="*/ 2147483647 w 356"/>
                <a:gd name="T49" fmla="*/ 2147483647 h 261"/>
                <a:gd name="T50" fmla="*/ 2147483647 w 356"/>
                <a:gd name="T51" fmla="*/ 2147483647 h 261"/>
                <a:gd name="T52" fmla="*/ 2147483647 w 356"/>
                <a:gd name="T53" fmla="*/ 2147483647 h 261"/>
                <a:gd name="T54" fmla="*/ 2147483647 w 356"/>
                <a:gd name="T55" fmla="*/ 2147483647 h 261"/>
                <a:gd name="T56" fmla="*/ 2147483647 w 356"/>
                <a:gd name="T57" fmla="*/ 2147483647 h 261"/>
                <a:gd name="T58" fmla="*/ 2147483647 w 356"/>
                <a:gd name="T59" fmla="*/ 2147483647 h 261"/>
                <a:gd name="T60" fmla="*/ 2147483647 w 356"/>
                <a:gd name="T61" fmla="*/ 2147483647 h 261"/>
                <a:gd name="T62" fmla="*/ 2147483647 w 356"/>
                <a:gd name="T63" fmla="*/ 2147483647 h 261"/>
                <a:gd name="T64" fmla="*/ 2147483647 w 356"/>
                <a:gd name="T65" fmla="*/ 2147483647 h 261"/>
                <a:gd name="T66" fmla="*/ 2147483647 w 356"/>
                <a:gd name="T67" fmla="*/ 2147483647 h 261"/>
                <a:gd name="T68" fmla="*/ 2147483647 w 356"/>
                <a:gd name="T69" fmla="*/ 2147483647 h 261"/>
                <a:gd name="T70" fmla="*/ 2147483647 w 356"/>
                <a:gd name="T71" fmla="*/ 2147483647 h 261"/>
                <a:gd name="T72" fmla="*/ 2147483647 w 356"/>
                <a:gd name="T73" fmla="*/ 2147483647 h 261"/>
                <a:gd name="T74" fmla="*/ 2147483647 w 356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61"/>
                <a:gd name="T116" fmla="*/ 356 w 356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61">
                  <a:moveTo>
                    <a:pt x="90" y="0"/>
                  </a:moveTo>
                  <a:lnTo>
                    <a:pt x="163" y="20"/>
                  </a:lnTo>
                  <a:lnTo>
                    <a:pt x="219" y="33"/>
                  </a:lnTo>
                  <a:lnTo>
                    <a:pt x="246" y="39"/>
                  </a:lnTo>
                  <a:lnTo>
                    <a:pt x="274" y="43"/>
                  </a:lnTo>
                  <a:lnTo>
                    <a:pt x="311" y="50"/>
                  </a:lnTo>
                  <a:lnTo>
                    <a:pt x="356" y="58"/>
                  </a:lnTo>
                  <a:lnTo>
                    <a:pt x="327" y="261"/>
                  </a:lnTo>
                  <a:lnTo>
                    <a:pt x="189" y="232"/>
                  </a:lnTo>
                  <a:lnTo>
                    <a:pt x="170" y="245"/>
                  </a:lnTo>
                  <a:lnTo>
                    <a:pt x="145" y="225"/>
                  </a:lnTo>
                  <a:lnTo>
                    <a:pt x="123" y="245"/>
                  </a:lnTo>
                  <a:lnTo>
                    <a:pt x="103" y="228"/>
                  </a:lnTo>
                  <a:lnTo>
                    <a:pt x="46" y="225"/>
                  </a:lnTo>
                  <a:lnTo>
                    <a:pt x="54" y="192"/>
                  </a:lnTo>
                  <a:lnTo>
                    <a:pt x="13" y="189"/>
                  </a:lnTo>
                  <a:lnTo>
                    <a:pt x="9" y="170"/>
                  </a:lnTo>
                  <a:lnTo>
                    <a:pt x="17" y="150"/>
                  </a:lnTo>
                  <a:lnTo>
                    <a:pt x="7" y="132"/>
                  </a:lnTo>
                  <a:lnTo>
                    <a:pt x="8" y="81"/>
                  </a:lnTo>
                  <a:lnTo>
                    <a:pt x="0" y="42"/>
                  </a:lnTo>
                  <a:lnTo>
                    <a:pt x="5" y="27"/>
                  </a:lnTo>
                  <a:lnTo>
                    <a:pt x="23" y="33"/>
                  </a:lnTo>
                  <a:lnTo>
                    <a:pt x="42" y="56"/>
                  </a:lnTo>
                  <a:lnTo>
                    <a:pt x="77" y="61"/>
                  </a:lnTo>
                  <a:lnTo>
                    <a:pt x="86" y="80"/>
                  </a:lnTo>
                  <a:lnTo>
                    <a:pt x="69" y="80"/>
                  </a:lnTo>
                  <a:lnTo>
                    <a:pt x="67" y="96"/>
                  </a:lnTo>
                  <a:lnTo>
                    <a:pt x="77" y="98"/>
                  </a:lnTo>
                  <a:lnTo>
                    <a:pt x="81" y="114"/>
                  </a:lnTo>
                  <a:lnTo>
                    <a:pt x="60" y="126"/>
                  </a:lnTo>
                  <a:lnTo>
                    <a:pt x="60" y="137"/>
                  </a:lnTo>
                  <a:lnTo>
                    <a:pt x="84" y="137"/>
                  </a:lnTo>
                  <a:lnTo>
                    <a:pt x="90" y="109"/>
                  </a:lnTo>
                  <a:lnTo>
                    <a:pt x="108" y="92"/>
                  </a:lnTo>
                  <a:lnTo>
                    <a:pt x="86" y="48"/>
                  </a:lnTo>
                  <a:lnTo>
                    <a:pt x="100" y="3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420104" y="2417979"/>
              <a:ext cx="840511" cy="693522"/>
            </a:xfrm>
            <a:custGeom>
              <a:avLst/>
              <a:gdLst>
                <a:gd name="T0" fmla="*/ 2147483647 w 444"/>
                <a:gd name="T1" fmla="*/ 0 h 339"/>
                <a:gd name="T2" fmla="*/ 2147483647 w 444"/>
                <a:gd name="T3" fmla="*/ 2147483647 h 339"/>
                <a:gd name="T4" fmla="*/ 2147483647 w 444"/>
                <a:gd name="T5" fmla="*/ 2147483647 h 339"/>
                <a:gd name="T6" fmla="*/ 2147483647 w 444"/>
                <a:gd name="T7" fmla="*/ 2147483647 h 339"/>
                <a:gd name="T8" fmla="*/ 2147483647 w 444"/>
                <a:gd name="T9" fmla="*/ 2147483647 h 339"/>
                <a:gd name="T10" fmla="*/ 2147483647 w 444"/>
                <a:gd name="T11" fmla="*/ 2147483647 h 339"/>
                <a:gd name="T12" fmla="*/ 2147483647 w 444"/>
                <a:gd name="T13" fmla="*/ 2147483647 h 339"/>
                <a:gd name="T14" fmla="*/ 2147483647 w 444"/>
                <a:gd name="T15" fmla="*/ 2147483647 h 339"/>
                <a:gd name="T16" fmla="*/ 2147483647 w 444"/>
                <a:gd name="T17" fmla="*/ 2147483647 h 339"/>
                <a:gd name="T18" fmla="*/ 0 w 444"/>
                <a:gd name="T19" fmla="*/ 2147483647 h 339"/>
                <a:gd name="T20" fmla="*/ 0 w 444"/>
                <a:gd name="T21" fmla="*/ 2147483647 h 339"/>
                <a:gd name="T22" fmla="*/ 2147483647 w 444"/>
                <a:gd name="T23" fmla="*/ 2147483647 h 339"/>
                <a:gd name="T24" fmla="*/ 2147483647 w 444"/>
                <a:gd name="T25" fmla="*/ 2147483647 h 339"/>
                <a:gd name="T26" fmla="*/ 2147483647 w 444"/>
                <a:gd name="T27" fmla="*/ 2147483647 h 339"/>
                <a:gd name="T28" fmla="*/ 2147483647 w 444"/>
                <a:gd name="T29" fmla="*/ 2147483647 h 339"/>
                <a:gd name="T30" fmla="*/ 2147483647 w 444"/>
                <a:gd name="T31" fmla="*/ 2147483647 h 339"/>
                <a:gd name="T32" fmla="*/ 2147483647 w 444"/>
                <a:gd name="T33" fmla="*/ 2147483647 h 339"/>
                <a:gd name="T34" fmla="*/ 2147483647 w 444"/>
                <a:gd name="T35" fmla="*/ 2147483647 h 339"/>
                <a:gd name="T36" fmla="*/ 2147483647 w 444"/>
                <a:gd name="T37" fmla="*/ 2147483647 h 339"/>
                <a:gd name="T38" fmla="*/ 2147483647 w 444"/>
                <a:gd name="T39" fmla="*/ 2147483647 h 339"/>
                <a:gd name="T40" fmla="*/ 2147483647 w 444"/>
                <a:gd name="T41" fmla="*/ 2147483647 h 339"/>
                <a:gd name="T42" fmla="*/ 2147483647 w 444"/>
                <a:gd name="T43" fmla="*/ 2147483647 h 339"/>
                <a:gd name="T44" fmla="*/ 2147483647 w 444"/>
                <a:gd name="T45" fmla="*/ 2147483647 h 339"/>
                <a:gd name="T46" fmla="*/ 2147483647 w 444"/>
                <a:gd name="T47" fmla="*/ 2147483647 h 339"/>
                <a:gd name="T48" fmla="*/ 2147483647 w 444"/>
                <a:gd name="T49" fmla="*/ 2147483647 h 339"/>
                <a:gd name="T50" fmla="*/ 2147483647 w 444"/>
                <a:gd name="T51" fmla="*/ 2147483647 h 339"/>
                <a:gd name="T52" fmla="*/ 2147483647 w 444"/>
                <a:gd name="T53" fmla="*/ 0 h 3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4"/>
                <a:gd name="T82" fmla="*/ 0 h 339"/>
                <a:gd name="T83" fmla="*/ 444 w 444"/>
                <a:gd name="T84" fmla="*/ 339 h 3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4" h="339">
                  <a:moveTo>
                    <a:pt x="97" y="0"/>
                  </a:moveTo>
                  <a:lnTo>
                    <a:pt x="84" y="7"/>
                  </a:lnTo>
                  <a:lnTo>
                    <a:pt x="76" y="37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4" y="104"/>
                  </a:lnTo>
                  <a:lnTo>
                    <a:pt x="45" y="126"/>
                  </a:lnTo>
                  <a:lnTo>
                    <a:pt x="33" y="150"/>
                  </a:lnTo>
                  <a:lnTo>
                    <a:pt x="17" y="178"/>
                  </a:lnTo>
                  <a:lnTo>
                    <a:pt x="0" y="205"/>
                  </a:lnTo>
                  <a:lnTo>
                    <a:pt x="0" y="264"/>
                  </a:lnTo>
                  <a:lnTo>
                    <a:pt x="249" y="315"/>
                  </a:lnTo>
                  <a:lnTo>
                    <a:pt x="364" y="339"/>
                  </a:lnTo>
                  <a:lnTo>
                    <a:pt x="388" y="221"/>
                  </a:lnTo>
                  <a:lnTo>
                    <a:pt x="403" y="211"/>
                  </a:lnTo>
                  <a:lnTo>
                    <a:pt x="389" y="185"/>
                  </a:lnTo>
                  <a:lnTo>
                    <a:pt x="396" y="158"/>
                  </a:lnTo>
                  <a:lnTo>
                    <a:pt x="444" y="113"/>
                  </a:lnTo>
                  <a:lnTo>
                    <a:pt x="411" y="72"/>
                  </a:lnTo>
                  <a:lnTo>
                    <a:pt x="273" y="43"/>
                  </a:lnTo>
                  <a:lnTo>
                    <a:pt x="254" y="55"/>
                  </a:lnTo>
                  <a:lnTo>
                    <a:pt x="229" y="35"/>
                  </a:lnTo>
                  <a:lnTo>
                    <a:pt x="207" y="56"/>
                  </a:lnTo>
                  <a:lnTo>
                    <a:pt x="186" y="35"/>
                  </a:lnTo>
                  <a:lnTo>
                    <a:pt x="131" y="36"/>
                  </a:lnTo>
                  <a:lnTo>
                    <a:pt x="138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352800" y="2953384"/>
              <a:ext cx="884338" cy="1480975"/>
            </a:xfrm>
            <a:custGeom>
              <a:avLst/>
              <a:gdLst>
                <a:gd name="T0" fmla="*/ 2147483647 w 468"/>
                <a:gd name="T1" fmla="*/ 0 h 723"/>
                <a:gd name="T2" fmla="*/ 2147483647 w 468"/>
                <a:gd name="T3" fmla="*/ 2147483647 h 723"/>
                <a:gd name="T4" fmla="*/ 2147483647 w 468"/>
                <a:gd name="T5" fmla="*/ 2147483647 h 723"/>
                <a:gd name="T6" fmla="*/ 2147483647 w 468"/>
                <a:gd name="T7" fmla="*/ 2147483647 h 723"/>
                <a:gd name="T8" fmla="*/ 2147483647 w 468"/>
                <a:gd name="T9" fmla="*/ 2147483647 h 723"/>
                <a:gd name="T10" fmla="*/ 2147483647 w 468"/>
                <a:gd name="T11" fmla="*/ 2147483647 h 723"/>
                <a:gd name="T12" fmla="*/ 2147483647 w 468"/>
                <a:gd name="T13" fmla="*/ 2147483647 h 723"/>
                <a:gd name="T14" fmla="*/ 2147483647 w 468"/>
                <a:gd name="T15" fmla="*/ 2147483647 h 723"/>
                <a:gd name="T16" fmla="*/ 2147483647 w 468"/>
                <a:gd name="T17" fmla="*/ 2147483647 h 723"/>
                <a:gd name="T18" fmla="*/ 2147483647 w 468"/>
                <a:gd name="T19" fmla="*/ 2147483647 h 723"/>
                <a:gd name="T20" fmla="*/ 2147483647 w 468"/>
                <a:gd name="T21" fmla="*/ 2147483647 h 723"/>
                <a:gd name="T22" fmla="*/ 2147483647 w 468"/>
                <a:gd name="T23" fmla="*/ 2147483647 h 723"/>
                <a:gd name="T24" fmla="*/ 2147483647 w 468"/>
                <a:gd name="T25" fmla="*/ 2147483647 h 723"/>
                <a:gd name="T26" fmla="*/ 2147483647 w 468"/>
                <a:gd name="T27" fmla="*/ 2147483647 h 723"/>
                <a:gd name="T28" fmla="*/ 2147483647 w 468"/>
                <a:gd name="T29" fmla="*/ 2147483647 h 723"/>
                <a:gd name="T30" fmla="*/ 2147483647 w 468"/>
                <a:gd name="T31" fmla="*/ 2147483647 h 723"/>
                <a:gd name="T32" fmla="*/ 2147483647 w 468"/>
                <a:gd name="T33" fmla="*/ 2147483647 h 723"/>
                <a:gd name="T34" fmla="*/ 2147483647 w 468"/>
                <a:gd name="T35" fmla="*/ 2147483647 h 723"/>
                <a:gd name="T36" fmla="*/ 2147483647 w 468"/>
                <a:gd name="T37" fmla="*/ 2147483647 h 723"/>
                <a:gd name="T38" fmla="*/ 2147483647 w 468"/>
                <a:gd name="T39" fmla="*/ 2147483647 h 723"/>
                <a:gd name="T40" fmla="*/ 2147483647 w 468"/>
                <a:gd name="T41" fmla="*/ 2147483647 h 723"/>
                <a:gd name="T42" fmla="*/ 2147483647 w 468"/>
                <a:gd name="T43" fmla="*/ 2147483647 h 723"/>
                <a:gd name="T44" fmla="*/ 2147483647 w 468"/>
                <a:gd name="T45" fmla="*/ 2147483647 h 723"/>
                <a:gd name="T46" fmla="*/ 2147483647 w 468"/>
                <a:gd name="T47" fmla="*/ 2147483647 h 723"/>
                <a:gd name="T48" fmla="*/ 2147483647 w 468"/>
                <a:gd name="T49" fmla="*/ 2147483647 h 723"/>
                <a:gd name="T50" fmla="*/ 2147483647 w 468"/>
                <a:gd name="T51" fmla="*/ 2147483647 h 723"/>
                <a:gd name="T52" fmla="*/ 2147483647 w 468"/>
                <a:gd name="T53" fmla="*/ 2147483647 h 723"/>
                <a:gd name="T54" fmla="*/ 2147483647 w 468"/>
                <a:gd name="T55" fmla="*/ 2147483647 h 723"/>
                <a:gd name="T56" fmla="*/ 2147483647 w 468"/>
                <a:gd name="T57" fmla="*/ 2147483647 h 723"/>
                <a:gd name="T58" fmla="*/ 2147483647 w 468"/>
                <a:gd name="T59" fmla="*/ 2147483647 h 723"/>
                <a:gd name="T60" fmla="*/ 2147483647 w 468"/>
                <a:gd name="T61" fmla="*/ 2147483647 h 723"/>
                <a:gd name="T62" fmla="*/ 2147483647 w 468"/>
                <a:gd name="T63" fmla="*/ 2147483647 h 723"/>
                <a:gd name="T64" fmla="*/ 2147483647 w 468"/>
                <a:gd name="T65" fmla="*/ 2147483647 h 723"/>
                <a:gd name="T66" fmla="*/ 2147483647 w 468"/>
                <a:gd name="T67" fmla="*/ 2147483647 h 723"/>
                <a:gd name="T68" fmla="*/ 2147483647 w 468"/>
                <a:gd name="T69" fmla="*/ 2147483647 h 723"/>
                <a:gd name="T70" fmla="*/ 2147483647 w 468"/>
                <a:gd name="T71" fmla="*/ 2147483647 h 723"/>
                <a:gd name="T72" fmla="*/ 2147483647 w 468"/>
                <a:gd name="T73" fmla="*/ 2147483647 h 723"/>
                <a:gd name="T74" fmla="*/ 2147483647 w 468"/>
                <a:gd name="T75" fmla="*/ 2147483647 h 723"/>
                <a:gd name="T76" fmla="*/ 2147483647 w 468"/>
                <a:gd name="T77" fmla="*/ 2147483647 h 723"/>
                <a:gd name="T78" fmla="*/ 2147483647 w 468"/>
                <a:gd name="T79" fmla="*/ 2147483647 h 723"/>
                <a:gd name="T80" fmla="*/ 2147483647 w 468"/>
                <a:gd name="T81" fmla="*/ 2147483647 h 723"/>
                <a:gd name="T82" fmla="*/ 2147483647 w 468"/>
                <a:gd name="T83" fmla="*/ 2147483647 h 723"/>
                <a:gd name="T84" fmla="*/ 2147483647 w 468"/>
                <a:gd name="T85" fmla="*/ 2147483647 h 723"/>
                <a:gd name="T86" fmla="*/ 0 w 468"/>
                <a:gd name="T87" fmla="*/ 2147483647 h 723"/>
                <a:gd name="T88" fmla="*/ 2147483647 w 468"/>
                <a:gd name="T89" fmla="*/ 2147483647 h 723"/>
                <a:gd name="T90" fmla="*/ 2147483647 w 468"/>
                <a:gd name="T91" fmla="*/ 2147483647 h 723"/>
                <a:gd name="T92" fmla="*/ 2147483647 w 468"/>
                <a:gd name="T93" fmla="*/ 2147483647 h 723"/>
                <a:gd name="T94" fmla="*/ 2147483647 w 468"/>
                <a:gd name="T95" fmla="*/ 0 h 7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8"/>
                <a:gd name="T145" fmla="*/ 0 h 723"/>
                <a:gd name="T146" fmla="*/ 468 w 468"/>
                <a:gd name="T147" fmla="*/ 723 h 7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8" h="723">
                  <a:moveTo>
                    <a:pt x="36" y="0"/>
                  </a:moveTo>
                  <a:lnTo>
                    <a:pt x="251" y="43"/>
                  </a:lnTo>
                  <a:lnTo>
                    <a:pt x="204" y="256"/>
                  </a:lnTo>
                  <a:lnTo>
                    <a:pt x="446" y="580"/>
                  </a:lnTo>
                  <a:lnTo>
                    <a:pt x="468" y="621"/>
                  </a:lnTo>
                  <a:lnTo>
                    <a:pt x="445" y="641"/>
                  </a:lnTo>
                  <a:lnTo>
                    <a:pt x="430" y="677"/>
                  </a:lnTo>
                  <a:lnTo>
                    <a:pt x="416" y="698"/>
                  </a:lnTo>
                  <a:lnTo>
                    <a:pt x="431" y="717"/>
                  </a:lnTo>
                  <a:lnTo>
                    <a:pt x="406" y="723"/>
                  </a:lnTo>
                  <a:lnTo>
                    <a:pt x="264" y="718"/>
                  </a:lnTo>
                  <a:lnTo>
                    <a:pt x="255" y="676"/>
                  </a:lnTo>
                  <a:lnTo>
                    <a:pt x="230" y="645"/>
                  </a:lnTo>
                  <a:lnTo>
                    <a:pt x="212" y="634"/>
                  </a:lnTo>
                  <a:lnTo>
                    <a:pt x="207" y="612"/>
                  </a:lnTo>
                  <a:lnTo>
                    <a:pt x="192" y="600"/>
                  </a:lnTo>
                  <a:lnTo>
                    <a:pt x="177" y="585"/>
                  </a:lnTo>
                  <a:lnTo>
                    <a:pt x="172" y="568"/>
                  </a:lnTo>
                  <a:lnTo>
                    <a:pt x="158" y="557"/>
                  </a:lnTo>
                  <a:lnTo>
                    <a:pt x="136" y="563"/>
                  </a:lnTo>
                  <a:lnTo>
                    <a:pt x="111" y="554"/>
                  </a:lnTo>
                  <a:lnTo>
                    <a:pt x="111" y="545"/>
                  </a:lnTo>
                  <a:lnTo>
                    <a:pt x="110" y="525"/>
                  </a:lnTo>
                  <a:lnTo>
                    <a:pt x="100" y="503"/>
                  </a:lnTo>
                  <a:lnTo>
                    <a:pt x="99" y="485"/>
                  </a:lnTo>
                  <a:lnTo>
                    <a:pt x="88" y="469"/>
                  </a:lnTo>
                  <a:lnTo>
                    <a:pt x="91" y="454"/>
                  </a:lnTo>
                  <a:lnTo>
                    <a:pt x="60" y="417"/>
                  </a:lnTo>
                  <a:lnTo>
                    <a:pt x="60" y="396"/>
                  </a:lnTo>
                  <a:lnTo>
                    <a:pt x="76" y="388"/>
                  </a:lnTo>
                  <a:lnTo>
                    <a:pt x="76" y="375"/>
                  </a:lnTo>
                  <a:lnTo>
                    <a:pt x="60" y="371"/>
                  </a:lnTo>
                  <a:lnTo>
                    <a:pt x="53" y="351"/>
                  </a:lnTo>
                  <a:lnTo>
                    <a:pt x="45" y="316"/>
                  </a:lnTo>
                  <a:lnTo>
                    <a:pt x="68" y="335"/>
                  </a:lnTo>
                  <a:lnTo>
                    <a:pt x="59" y="310"/>
                  </a:lnTo>
                  <a:lnTo>
                    <a:pt x="76" y="310"/>
                  </a:lnTo>
                  <a:lnTo>
                    <a:pt x="76" y="292"/>
                  </a:lnTo>
                  <a:lnTo>
                    <a:pt x="59" y="280"/>
                  </a:lnTo>
                  <a:lnTo>
                    <a:pt x="51" y="297"/>
                  </a:lnTo>
                  <a:lnTo>
                    <a:pt x="36" y="291"/>
                  </a:lnTo>
                  <a:lnTo>
                    <a:pt x="6" y="210"/>
                  </a:lnTo>
                  <a:lnTo>
                    <a:pt x="14" y="152"/>
                  </a:lnTo>
                  <a:lnTo>
                    <a:pt x="0" y="119"/>
                  </a:lnTo>
                  <a:lnTo>
                    <a:pt x="7" y="94"/>
                  </a:lnTo>
                  <a:lnTo>
                    <a:pt x="22" y="89"/>
                  </a:lnTo>
                  <a:lnTo>
                    <a:pt x="36" y="4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737839" y="3045749"/>
              <a:ext cx="669905" cy="109585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12"/>
                </a:cxn>
                <a:cxn ang="0">
                  <a:pos x="241" y="535"/>
                </a:cxn>
                <a:cxn ang="0">
                  <a:pos x="256" y="521"/>
                </a:cxn>
                <a:cxn ang="0">
                  <a:pos x="255" y="457"/>
                </a:cxn>
                <a:cxn ang="0">
                  <a:pos x="285" y="462"/>
                </a:cxn>
                <a:cxn ang="0">
                  <a:pos x="316" y="266"/>
                </a:cxn>
                <a:cxn ang="0">
                  <a:pos x="337" y="133"/>
                </a:cxn>
                <a:cxn ang="0">
                  <a:pos x="343" y="93"/>
                </a:cxn>
                <a:cxn ang="0">
                  <a:pos x="354" y="57"/>
                </a:cxn>
                <a:cxn ang="0">
                  <a:pos x="195" y="32"/>
                </a:cxn>
                <a:cxn ang="0">
                  <a:pos x="45" y="0"/>
                </a:cxn>
              </a:cxnLst>
              <a:rect l="0" t="0" r="r" b="b"/>
              <a:pathLst>
                <a:path w="354" h="535">
                  <a:moveTo>
                    <a:pt x="45" y="0"/>
                  </a:moveTo>
                  <a:lnTo>
                    <a:pt x="0" y="212"/>
                  </a:lnTo>
                  <a:lnTo>
                    <a:pt x="241" y="535"/>
                  </a:lnTo>
                  <a:lnTo>
                    <a:pt x="256" y="521"/>
                  </a:lnTo>
                  <a:lnTo>
                    <a:pt x="255" y="457"/>
                  </a:lnTo>
                  <a:lnTo>
                    <a:pt x="285" y="462"/>
                  </a:lnTo>
                  <a:lnTo>
                    <a:pt x="316" y="266"/>
                  </a:lnTo>
                  <a:lnTo>
                    <a:pt x="337" y="133"/>
                  </a:lnTo>
                  <a:lnTo>
                    <a:pt x="343" y="93"/>
                  </a:lnTo>
                  <a:lnTo>
                    <a:pt x="354" y="57"/>
                  </a:lnTo>
                  <a:lnTo>
                    <a:pt x="195" y="3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107226" y="2147144"/>
              <a:ext cx="602602" cy="105828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8" y="202"/>
                </a:cxn>
                <a:cxn ang="0">
                  <a:pos x="78" y="245"/>
                </a:cxn>
                <a:cxn ang="0">
                  <a:pos x="31" y="290"/>
                </a:cxn>
                <a:cxn ang="0">
                  <a:pos x="25" y="321"/>
                </a:cxn>
                <a:cxn ang="0">
                  <a:pos x="38" y="343"/>
                </a:cxn>
                <a:cxn ang="0">
                  <a:pos x="25" y="354"/>
                </a:cxn>
                <a:cxn ang="0">
                  <a:pos x="0" y="471"/>
                </a:cxn>
                <a:cxn ang="0">
                  <a:pos x="152" y="498"/>
                </a:cxn>
                <a:cxn ang="0">
                  <a:pos x="296" y="517"/>
                </a:cxn>
                <a:cxn ang="0">
                  <a:pos x="311" y="410"/>
                </a:cxn>
                <a:cxn ang="0">
                  <a:pos x="319" y="351"/>
                </a:cxn>
                <a:cxn ang="0">
                  <a:pos x="305" y="330"/>
                </a:cxn>
                <a:cxn ang="0">
                  <a:pos x="272" y="336"/>
                </a:cxn>
                <a:cxn ang="0">
                  <a:pos x="229" y="341"/>
                </a:cxn>
                <a:cxn ang="0">
                  <a:pos x="221" y="293"/>
                </a:cxn>
                <a:cxn ang="0">
                  <a:pos x="169" y="254"/>
                </a:cxn>
                <a:cxn ang="0">
                  <a:pos x="176" y="229"/>
                </a:cxn>
                <a:cxn ang="0">
                  <a:pos x="181" y="185"/>
                </a:cxn>
                <a:cxn ang="0">
                  <a:pos x="114" y="90"/>
                </a:cxn>
                <a:cxn ang="0">
                  <a:pos x="123" y="6"/>
                </a:cxn>
                <a:cxn ang="0">
                  <a:pos x="77" y="0"/>
                </a:cxn>
              </a:cxnLst>
              <a:rect l="0" t="0" r="r" b="b"/>
              <a:pathLst>
                <a:path w="319" h="517">
                  <a:moveTo>
                    <a:pt x="77" y="0"/>
                  </a:moveTo>
                  <a:lnTo>
                    <a:pt x="48" y="202"/>
                  </a:lnTo>
                  <a:lnTo>
                    <a:pt x="78" y="245"/>
                  </a:lnTo>
                  <a:lnTo>
                    <a:pt x="31" y="290"/>
                  </a:lnTo>
                  <a:lnTo>
                    <a:pt x="25" y="321"/>
                  </a:lnTo>
                  <a:lnTo>
                    <a:pt x="38" y="343"/>
                  </a:lnTo>
                  <a:lnTo>
                    <a:pt x="25" y="354"/>
                  </a:lnTo>
                  <a:lnTo>
                    <a:pt x="0" y="471"/>
                  </a:lnTo>
                  <a:lnTo>
                    <a:pt x="152" y="498"/>
                  </a:lnTo>
                  <a:lnTo>
                    <a:pt x="296" y="517"/>
                  </a:lnTo>
                  <a:lnTo>
                    <a:pt x="311" y="410"/>
                  </a:lnTo>
                  <a:lnTo>
                    <a:pt x="319" y="351"/>
                  </a:lnTo>
                  <a:lnTo>
                    <a:pt x="305" y="330"/>
                  </a:lnTo>
                  <a:lnTo>
                    <a:pt x="272" y="336"/>
                  </a:lnTo>
                  <a:lnTo>
                    <a:pt x="229" y="341"/>
                  </a:lnTo>
                  <a:lnTo>
                    <a:pt x="221" y="293"/>
                  </a:lnTo>
                  <a:lnTo>
                    <a:pt x="169" y="254"/>
                  </a:lnTo>
                  <a:lnTo>
                    <a:pt x="176" y="229"/>
                  </a:lnTo>
                  <a:lnTo>
                    <a:pt x="181" y="185"/>
                  </a:lnTo>
                  <a:lnTo>
                    <a:pt x="114" y="90"/>
                  </a:lnTo>
                  <a:lnTo>
                    <a:pt x="123" y="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291919" y="3164728"/>
              <a:ext cx="560341" cy="782756"/>
            </a:xfrm>
            <a:custGeom>
              <a:avLst/>
              <a:gdLst>
                <a:gd name="T0" fmla="*/ 2147483647 w 296"/>
                <a:gd name="T1" fmla="*/ 0 h 382"/>
                <a:gd name="T2" fmla="*/ 2147483647 w 296"/>
                <a:gd name="T3" fmla="*/ 2147483647 h 382"/>
                <a:gd name="T4" fmla="*/ 2147483647 w 296"/>
                <a:gd name="T5" fmla="*/ 2147483647 h 382"/>
                <a:gd name="T6" fmla="*/ 2147483647 w 296"/>
                <a:gd name="T7" fmla="*/ 2147483647 h 382"/>
                <a:gd name="T8" fmla="*/ 2147483647 w 296"/>
                <a:gd name="T9" fmla="*/ 2147483647 h 382"/>
                <a:gd name="T10" fmla="*/ 0 w 296"/>
                <a:gd name="T11" fmla="*/ 2147483647 h 382"/>
                <a:gd name="T12" fmla="*/ 2147483647 w 296"/>
                <a:gd name="T13" fmla="*/ 2147483647 h 382"/>
                <a:gd name="T14" fmla="*/ 2147483647 w 296"/>
                <a:gd name="T15" fmla="*/ 0 h 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6"/>
                <a:gd name="T25" fmla="*/ 0 h 382"/>
                <a:gd name="T26" fmla="*/ 296 w 296"/>
                <a:gd name="T27" fmla="*/ 382 h 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6" h="382">
                  <a:moveTo>
                    <a:pt x="55" y="0"/>
                  </a:moveTo>
                  <a:lnTo>
                    <a:pt x="200" y="20"/>
                  </a:lnTo>
                  <a:lnTo>
                    <a:pt x="190" y="93"/>
                  </a:lnTo>
                  <a:lnTo>
                    <a:pt x="296" y="103"/>
                  </a:lnTo>
                  <a:lnTo>
                    <a:pt x="267" y="382"/>
                  </a:lnTo>
                  <a:lnTo>
                    <a:pt x="0" y="353"/>
                  </a:lnTo>
                  <a:lnTo>
                    <a:pt x="27" y="17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318528" y="2158103"/>
              <a:ext cx="1050248" cy="7076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8" y="14"/>
                </a:cxn>
                <a:cxn ang="0">
                  <a:pos x="184" y="23"/>
                </a:cxn>
                <a:cxn ang="0">
                  <a:pos x="271" y="32"/>
                </a:cxn>
                <a:cxn ang="0">
                  <a:pos x="351" y="40"/>
                </a:cxn>
                <a:cxn ang="0">
                  <a:pos x="490" y="50"/>
                </a:cxn>
                <a:cxn ang="0">
                  <a:pos x="555" y="55"/>
                </a:cxn>
                <a:cxn ang="0">
                  <a:pos x="553" y="337"/>
                </a:cxn>
                <a:cxn ang="0">
                  <a:pos x="213" y="308"/>
                </a:cxn>
                <a:cxn ang="0">
                  <a:pos x="206" y="346"/>
                </a:cxn>
                <a:cxn ang="0">
                  <a:pos x="193" y="328"/>
                </a:cxn>
                <a:cxn ang="0">
                  <a:pos x="162" y="331"/>
                </a:cxn>
                <a:cxn ang="0">
                  <a:pos x="117" y="338"/>
                </a:cxn>
                <a:cxn ang="0">
                  <a:pos x="109" y="289"/>
                </a:cxn>
                <a:cxn ang="0">
                  <a:pos x="56" y="250"/>
                </a:cxn>
                <a:cxn ang="0">
                  <a:pos x="64" y="213"/>
                </a:cxn>
                <a:cxn ang="0">
                  <a:pos x="69" y="183"/>
                </a:cxn>
                <a:cxn ang="0">
                  <a:pos x="0" y="86"/>
                </a:cxn>
                <a:cxn ang="0">
                  <a:pos x="9" y="0"/>
                </a:cxn>
              </a:cxnLst>
              <a:rect l="0" t="0" r="r" b="b"/>
              <a:pathLst>
                <a:path w="555" h="346">
                  <a:moveTo>
                    <a:pt x="9" y="0"/>
                  </a:moveTo>
                  <a:lnTo>
                    <a:pt x="118" y="14"/>
                  </a:lnTo>
                  <a:lnTo>
                    <a:pt x="184" y="23"/>
                  </a:lnTo>
                  <a:lnTo>
                    <a:pt x="271" y="32"/>
                  </a:lnTo>
                  <a:lnTo>
                    <a:pt x="351" y="40"/>
                  </a:lnTo>
                  <a:lnTo>
                    <a:pt x="490" y="50"/>
                  </a:lnTo>
                  <a:lnTo>
                    <a:pt x="555" y="55"/>
                  </a:lnTo>
                  <a:lnTo>
                    <a:pt x="553" y="337"/>
                  </a:lnTo>
                  <a:lnTo>
                    <a:pt x="213" y="308"/>
                  </a:lnTo>
                  <a:lnTo>
                    <a:pt x="206" y="346"/>
                  </a:lnTo>
                  <a:lnTo>
                    <a:pt x="193" y="328"/>
                  </a:lnTo>
                  <a:lnTo>
                    <a:pt x="162" y="331"/>
                  </a:lnTo>
                  <a:lnTo>
                    <a:pt x="117" y="338"/>
                  </a:lnTo>
                  <a:lnTo>
                    <a:pt x="109" y="289"/>
                  </a:lnTo>
                  <a:lnTo>
                    <a:pt x="56" y="250"/>
                  </a:lnTo>
                  <a:lnTo>
                    <a:pt x="64" y="213"/>
                  </a:lnTo>
                  <a:lnTo>
                    <a:pt x="69" y="183"/>
                  </a:lnTo>
                  <a:lnTo>
                    <a:pt x="0" y="8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645654" y="2782743"/>
              <a:ext cx="718427" cy="63559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3" y="116"/>
                </a:cxn>
                <a:cxn ang="0">
                  <a:pos x="0" y="282"/>
                </a:cxn>
                <a:cxn ang="0">
                  <a:pos x="110" y="291"/>
                </a:cxn>
                <a:cxn ang="0">
                  <a:pos x="367" y="311"/>
                </a:cxn>
                <a:cxn ang="0">
                  <a:pos x="380" y="32"/>
                </a:cxn>
                <a:cxn ang="0">
                  <a:pos x="37" y="0"/>
                </a:cxn>
              </a:cxnLst>
              <a:rect l="0" t="0" r="r" b="b"/>
              <a:pathLst>
                <a:path w="380" h="311">
                  <a:moveTo>
                    <a:pt x="37" y="0"/>
                  </a:moveTo>
                  <a:lnTo>
                    <a:pt x="23" y="116"/>
                  </a:lnTo>
                  <a:lnTo>
                    <a:pt x="0" y="282"/>
                  </a:lnTo>
                  <a:lnTo>
                    <a:pt x="110" y="291"/>
                  </a:lnTo>
                  <a:lnTo>
                    <a:pt x="367" y="311"/>
                  </a:lnTo>
                  <a:lnTo>
                    <a:pt x="380" y="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791218" y="3376072"/>
              <a:ext cx="749730" cy="6042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3" y="177"/>
                </a:cxn>
                <a:cxn ang="0">
                  <a:pos x="0" y="279"/>
                </a:cxn>
                <a:cxn ang="0">
                  <a:pos x="198" y="289"/>
                </a:cxn>
                <a:cxn ang="0">
                  <a:pos x="387" y="295"/>
                </a:cxn>
                <a:cxn ang="0">
                  <a:pos x="393" y="157"/>
                </a:cxn>
                <a:cxn ang="0">
                  <a:pos x="396" y="22"/>
                </a:cxn>
                <a:cxn ang="0">
                  <a:pos x="288" y="20"/>
                </a:cxn>
                <a:cxn ang="0">
                  <a:pos x="33" y="0"/>
                </a:cxn>
              </a:cxnLst>
              <a:rect l="0" t="0" r="r" b="b"/>
              <a:pathLst>
                <a:path w="396" h="295">
                  <a:moveTo>
                    <a:pt x="33" y="0"/>
                  </a:moveTo>
                  <a:lnTo>
                    <a:pt x="13" y="177"/>
                  </a:lnTo>
                  <a:lnTo>
                    <a:pt x="0" y="279"/>
                  </a:lnTo>
                  <a:lnTo>
                    <a:pt x="198" y="289"/>
                  </a:lnTo>
                  <a:lnTo>
                    <a:pt x="387" y="295"/>
                  </a:lnTo>
                  <a:lnTo>
                    <a:pt x="393" y="157"/>
                  </a:lnTo>
                  <a:lnTo>
                    <a:pt x="396" y="22"/>
                  </a:lnTo>
                  <a:lnTo>
                    <a:pt x="288" y="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118183" y="3883299"/>
              <a:ext cx="679296" cy="81719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84" y="52"/>
                </a:cxn>
                <a:cxn ang="0">
                  <a:pos x="53" y="46"/>
                </a:cxn>
                <a:cxn ang="0">
                  <a:pos x="55" y="113"/>
                </a:cxn>
                <a:cxn ang="0">
                  <a:pos x="40" y="126"/>
                </a:cxn>
                <a:cxn ang="0">
                  <a:pos x="62" y="167"/>
                </a:cxn>
                <a:cxn ang="0">
                  <a:pos x="40" y="185"/>
                </a:cxn>
                <a:cxn ang="0">
                  <a:pos x="28" y="215"/>
                </a:cxn>
                <a:cxn ang="0">
                  <a:pos x="11" y="244"/>
                </a:cxn>
                <a:cxn ang="0">
                  <a:pos x="23" y="261"/>
                </a:cxn>
                <a:cxn ang="0">
                  <a:pos x="2" y="268"/>
                </a:cxn>
                <a:cxn ang="0">
                  <a:pos x="0" y="295"/>
                </a:cxn>
                <a:cxn ang="0">
                  <a:pos x="202" y="397"/>
                </a:cxn>
                <a:cxn ang="0">
                  <a:pos x="316" y="399"/>
                </a:cxn>
                <a:cxn ang="0">
                  <a:pos x="359" y="31"/>
                </a:cxn>
                <a:cxn ang="0">
                  <a:pos x="91" y="0"/>
                </a:cxn>
              </a:cxnLst>
              <a:rect l="0" t="0" r="r" b="b"/>
              <a:pathLst>
                <a:path w="359" h="399">
                  <a:moveTo>
                    <a:pt x="91" y="0"/>
                  </a:moveTo>
                  <a:lnTo>
                    <a:pt x="84" y="52"/>
                  </a:lnTo>
                  <a:lnTo>
                    <a:pt x="53" y="46"/>
                  </a:lnTo>
                  <a:lnTo>
                    <a:pt x="55" y="113"/>
                  </a:lnTo>
                  <a:lnTo>
                    <a:pt x="40" y="126"/>
                  </a:lnTo>
                  <a:lnTo>
                    <a:pt x="62" y="167"/>
                  </a:lnTo>
                  <a:lnTo>
                    <a:pt x="40" y="185"/>
                  </a:lnTo>
                  <a:lnTo>
                    <a:pt x="28" y="215"/>
                  </a:lnTo>
                  <a:lnTo>
                    <a:pt x="11" y="244"/>
                  </a:lnTo>
                  <a:lnTo>
                    <a:pt x="23" y="261"/>
                  </a:lnTo>
                  <a:lnTo>
                    <a:pt x="2" y="268"/>
                  </a:lnTo>
                  <a:lnTo>
                    <a:pt x="0" y="295"/>
                  </a:lnTo>
                  <a:lnTo>
                    <a:pt x="202" y="397"/>
                  </a:lnTo>
                  <a:lnTo>
                    <a:pt x="316" y="399"/>
                  </a:lnTo>
                  <a:lnTo>
                    <a:pt x="359" y="3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709828" y="3941222"/>
              <a:ext cx="719991" cy="77492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1" y="15"/>
                </a:cxn>
                <a:cxn ang="0">
                  <a:pos x="365" y="349"/>
                </a:cxn>
                <a:cxn ang="0">
                  <a:pos x="256" y="343"/>
                </a:cxn>
                <a:cxn ang="0">
                  <a:pos x="154" y="340"/>
                </a:cxn>
                <a:cxn ang="0">
                  <a:pos x="154" y="353"/>
                </a:cxn>
                <a:cxn ang="0">
                  <a:pos x="69" y="353"/>
                </a:cxn>
                <a:cxn ang="0">
                  <a:pos x="64" y="378"/>
                </a:cxn>
                <a:cxn ang="0">
                  <a:pos x="0" y="370"/>
                </a:cxn>
                <a:cxn ang="0">
                  <a:pos x="36" y="87"/>
                </a:cxn>
                <a:cxn ang="0">
                  <a:pos x="46" y="0"/>
                </a:cxn>
              </a:cxnLst>
              <a:rect l="0" t="0" r="r" b="b"/>
              <a:pathLst>
                <a:path w="381" h="378">
                  <a:moveTo>
                    <a:pt x="46" y="0"/>
                  </a:moveTo>
                  <a:lnTo>
                    <a:pt x="381" y="15"/>
                  </a:lnTo>
                  <a:lnTo>
                    <a:pt x="365" y="349"/>
                  </a:lnTo>
                  <a:lnTo>
                    <a:pt x="256" y="343"/>
                  </a:lnTo>
                  <a:lnTo>
                    <a:pt x="154" y="340"/>
                  </a:lnTo>
                  <a:lnTo>
                    <a:pt x="154" y="353"/>
                  </a:lnTo>
                  <a:lnTo>
                    <a:pt x="69" y="353"/>
                  </a:lnTo>
                  <a:lnTo>
                    <a:pt x="64" y="378"/>
                  </a:lnTo>
                  <a:lnTo>
                    <a:pt x="0" y="370"/>
                  </a:lnTo>
                  <a:lnTo>
                    <a:pt x="36" y="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996259" y="4055505"/>
              <a:ext cx="1460331" cy="146688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395" y="6"/>
                </a:cxn>
                <a:cxn ang="0">
                  <a:pos x="395" y="136"/>
                </a:cxn>
                <a:cxn ang="0">
                  <a:pos x="482" y="172"/>
                </a:cxn>
                <a:cxn ang="0">
                  <a:pos x="506" y="160"/>
                </a:cxn>
                <a:cxn ang="0">
                  <a:pos x="563" y="188"/>
                </a:cxn>
                <a:cxn ang="0">
                  <a:pos x="597" y="186"/>
                </a:cxn>
                <a:cxn ang="0">
                  <a:pos x="663" y="158"/>
                </a:cxn>
                <a:cxn ang="0">
                  <a:pos x="701" y="185"/>
                </a:cxn>
                <a:cxn ang="0">
                  <a:pos x="734" y="192"/>
                </a:cxn>
                <a:cxn ang="0">
                  <a:pos x="734" y="298"/>
                </a:cxn>
                <a:cxn ang="0">
                  <a:pos x="773" y="364"/>
                </a:cxn>
                <a:cxn ang="0">
                  <a:pos x="764" y="454"/>
                </a:cxn>
                <a:cxn ang="0">
                  <a:pos x="722" y="490"/>
                </a:cxn>
                <a:cxn ang="0">
                  <a:pos x="713" y="457"/>
                </a:cxn>
                <a:cxn ang="0">
                  <a:pos x="701" y="472"/>
                </a:cxn>
                <a:cxn ang="0">
                  <a:pos x="710" y="493"/>
                </a:cxn>
                <a:cxn ang="0">
                  <a:pos x="635" y="547"/>
                </a:cxn>
                <a:cxn ang="0">
                  <a:pos x="617" y="550"/>
                </a:cxn>
                <a:cxn ang="0">
                  <a:pos x="578" y="577"/>
                </a:cxn>
                <a:cxn ang="0">
                  <a:pos x="578" y="592"/>
                </a:cxn>
                <a:cxn ang="0">
                  <a:pos x="566" y="595"/>
                </a:cxn>
                <a:cxn ang="0">
                  <a:pos x="575" y="613"/>
                </a:cxn>
                <a:cxn ang="0">
                  <a:pos x="554" y="640"/>
                </a:cxn>
                <a:cxn ang="0">
                  <a:pos x="566" y="679"/>
                </a:cxn>
                <a:cxn ang="0">
                  <a:pos x="578" y="692"/>
                </a:cxn>
                <a:cxn ang="0">
                  <a:pos x="575" y="716"/>
                </a:cxn>
                <a:cxn ang="0">
                  <a:pos x="545" y="716"/>
                </a:cxn>
                <a:cxn ang="0">
                  <a:pos x="518" y="704"/>
                </a:cxn>
                <a:cxn ang="0">
                  <a:pos x="500" y="707"/>
                </a:cxn>
                <a:cxn ang="0">
                  <a:pos x="440" y="686"/>
                </a:cxn>
                <a:cxn ang="0">
                  <a:pos x="413" y="604"/>
                </a:cxn>
                <a:cxn ang="0">
                  <a:pos x="371" y="565"/>
                </a:cxn>
                <a:cxn ang="0">
                  <a:pos x="334" y="493"/>
                </a:cxn>
                <a:cxn ang="0">
                  <a:pos x="317" y="486"/>
                </a:cxn>
                <a:cxn ang="0">
                  <a:pos x="297" y="468"/>
                </a:cxn>
                <a:cxn ang="0">
                  <a:pos x="278" y="468"/>
                </a:cxn>
                <a:cxn ang="0">
                  <a:pos x="249" y="462"/>
                </a:cxn>
                <a:cxn ang="0">
                  <a:pos x="227" y="468"/>
                </a:cxn>
                <a:cxn ang="0">
                  <a:pos x="212" y="504"/>
                </a:cxn>
                <a:cxn ang="0">
                  <a:pos x="189" y="510"/>
                </a:cxn>
                <a:cxn ang="0">
                  <a:pos x="140" y="482"/>
                </a:cxn>
                <a:cxn ang="0">
                  <a:pos x="111" y="448"/>
                </a:cxn>
                <a:cxn ang="0">
                  <a:pos x="106" y="407"/>
                </a:cxn>
                <a:cxn ang="0">
                  <a:pos x="85" y="379"/>
                </a:cxn>
                <a:cxn ang="0">
                  <a:pos x="36" y="340"/>
                </a:cxn>
                <a:cxn ang="0">
                  <a:pos x="0" y="299"/>
                </a:cxn>
                <a:cxn ang="0">
                  <a:pos x="0" y="282"/>
                </a:cxn>
                <a:cxn ang="0">
                  <a:pos x="117" y="283"/>
                </a:cxn>
                <a:cxn ang="0">
                  <a:pos x="212" y="291"/>
                </a:cxn>
                <a:cxn ang="0">
                  <a:pos x="224" y="0"/>
                </a:cxn>
              </a:cxnLst>
              <a:rect l="0" t="0" r="r" b="b"/>
              <a:pathLst>
                <a:path w="773" h="716">
                  <a:moveTo>
                    <a:pt x="224" y="0"/>
                  </a:moveTo>
                  <a:lnTo>
                    <a:pt x="395" y="6"/>
                  </a:lnTo>
                  <a:lnTo>
                    <a:pt x="395" y="136"/>
                  </a:lnTo>
                  <a:lnTo>
                    <a:pt x="482" y="172"/>
                  </a:lnTo>
                  <a:lnTo>
                    <a:pt x="506" y="160"/>
                  </a:lnTo>
                  <a:lnTo>
                    <a:pt x="563" y="188"/>
                  </a:lnTo>
                  <a:lnTo>
                    <a:pt x="597" y="186"/>
                  </a:lnTo>
                  <a:lnTo>
                    <a:pt x="663" y="158"/>
                  </a:lnTo>
                  <a:lnTo>
                    <a:pt x="701" y="185"/>
                  </a:lnTo>
                  <a:lnTo>
                    <a:pt x="734" y="192"/>
                  </a:lnTo>
                  <a:lnTo>
                    <a:pt x="734" y="298"/>
                  </a:lnTo>
                  <a:lnTo>
                    <a:pt x="773" y="364"/>
                  </a:lnTo>
                  <a:lnTo>
                    <a:pt x="764" y="454"/>
                  </a:lnTo>
                  <a:lnTo>
                    <a:pt x="722" y="490"/>
                  </a:lnTo>
                  <a:lnTo>
                    <a:pt x="713" y="457"/>
                  </a:lnTo>
                  <a:lnTo>
                    <a:pt x="701" y="472"/>
                  </a:lnTo>
                  <a:lnTo>
                    <a:pt x="710" y="493"/>
                  </a:lnTo>
                  <a:lnTo>
                    <a:pt x="635" y="547"/>
                  </a:lnTo>
                  <a:lnTo>
                    <a:pt x="617" y="550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66" y="595"/>
                  </a:lnTo>
                  <a:lnTo>
                    <a:pt x="575" y="613"/>
                  </a:lnTo>
                  <a:lnTo>
                    <a:pt x="554" y="640"/>
                  </a:lnTo>
                  <a:lnTo>
                    <a:pt x="566" y="679"/>
                  </a:lnTo>
                  <a:lnTo>
                    <a:pt x="578" y="692"/>
                  </a:lnTo>
                  <a:lnTo>
                    <a:pt x="575" y="716"/>
                  </a:lnTo>
                  <a:lnTo>
                    <a:pt x="545" y="716"/>
                  </a:lnTo>
                  <a:lnTo>
                    <a:pt x="518" y="704"/>
                  </a:lnTo>
                  <a:lnTo>
                    <a:pt x="500" y="707"/>
                  </a:lnTo>
                  <a:lnTo>
                    <a:pt x="440" y="686"/>
                  </a:lnTo>
                  <a:lnTo>
                    <a:pt x="413" y="604"/>
                  </a:lnTo>
                  <a:lnTo>
                    <a:pt x="371" y="565"/>
                  </a:lnTo>
                  <a:lnTo>
                    <a:pt x="334" y="493"/>
                  </a:lnTo>
                  <a:lnTo>
                    <a:pt x="317" y="486"/>
                  </a:lnTo>
                  <a:lnTo>
                    <a:pt x="297" y="468"/>
                  </a:lnTo>
                  <a:lnTo>
                    <a:pt x="278" y="468"/>
                  </a:lnTo>
                  <a:lnTo>
                    <a:pt x="249" y="462"/>
                  </a:lnTo>
                  <a:lnTo>
                    <a:pt x="227" y="468"/>
                  </a:lnTo>
                  <a:lnTo>
                    <a:pt x="212" y="504"/>
                  </a:lnTo>
                  <a:lnTo>
                    <a:pt x="189" y="510"/>
                  </a:lnTo>
                  <a:lnTo>
                    <a:pt x="140" y="482"/>
                  </a:lnTo>
                  <a:lnTo>
                    <a:pt x="111" y="448"/>
                  </a:lnTo>
                  <a:lnTo>
                    <a:pt x="106" y="407"/>
                  </a:lnTo>
                  <a:lnTo>
                    <a:pt x="85" y="379"/>
                  </a:lnTo>
                  <a:lnTo>
                    <a:pt x="36" y="340"/>
                  </a:lnTo>
                  <a:lnTo>
                    <a:pt x="0" y="299"/>
                  </a:lnTo>
                  <a:lnTo>
                    <a:pt x="0" y="282"/>
                  </a:lnTo>
                  <a:lnTo>
                    <a:pt x="117" y="283"/>
                  </a:lnTo>
                  <a:lnTo>
                    <a:pt x="212" y="291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365646" y="2269254"/>
              <a:ext cx="704339" cy="4477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12" y="7"/>
                </a:cxn>
                <a:cxn ang="0">
                  <a:pos x="335" y="71"/>
                </a:cxn>
                <a:cxn ang="0">
                  <a:pos x="357" y="120"/>
                </a:cxn>
                <a:cxn ang="0">
                  <a:pos x="372" y="200"/>
                </a:cxn>
                <a:cxn ang="0">
                  <a:pos x="363" y="218"/>
                </a:cxn>
                <a:cxn ang="0">
                  <a:pos x="248" y="215"/>
                </a:cxn>
                <a:cxn ang="0">
                  <a:pos x="0" y="211"/>
                </a:cxn>
                <a:cxn ang="0">
                  <a:pos x="1" y="0"/>
                </a:cxn>
              </a:cxnLst>
              <a:rect l="0" t="0" r="r" b="b"/>
              <a:pathLst>
                <a:path w="372" h="218">
                  <a:moveTo>
                    <a:pt x="1" y="0"/>
                  </a:moveTo>
                  <a:lnTo>
                    <a:pt x="312" y="7"/>
                  </a:lnTo>
                  <a:lnTo>
                    <a:pt x="335" y="71"/>
                  </a:lnTo>
                  <a:lnTo>
                    <a:pt x="357" y="120"/>
                  </a:lnTo>
                  <a:lnTo>
                    <a:pt x="372" y="200"/>
                  </a:lnTo>
                  <a:lnTo>
                    <a:pt x="363" y="218"/>
                  </a:lnTo>
                  <a:lnTo>
                    <a:pt x="248" y="215"/>
                  </a:lnTo>
                  <a:lnTo>
                    <a:pt x="0" y="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346863" y="2699771"/>
              <a:ext cx="740340" cy="52288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99"/>
                </a:cxn>
                <a:cxn ang="0">
                  <a:pos x="0" y="215"/>
                </a:cxn>
                <a:cxn ang="0">
                  <a:pos x="284" y="219"/>
                </a:cxn>
                <a:cxn ang="0">
                  <a:pos x="314" y="235"/>
                </a:cxn>
                <a:cxn ang="0">
                  <a:pos x="335" y="213"/>
                </a:cxn>
                <a:cxn ang="0">
                  <a:pos x="391" y="255"/>
                </a:cxn>
                <a:cxn ang="0">
                  <a:pos x="383" y="211"/>
                </a:cxn>
                <a:cxn ang="0">
                  <a:pos x="388" y="177"/>
                </a:cxn>
                <a:cxn ang="0">
                  <a:pos x="391" y="61"/>
                </a:cxn>
                <a:cxn ang="0">
                  <a:pos x="366" y="36"/>
                </a:cxn>
                <a:cxn ang="0">
                  <a:pos x="376" y="4"/>
                </a:cxn>
                <a:cxn ang="0">
                  <a:pos x="190" y="3"/>
                </a:cxn>
                <a:cxn ang="0">
                  <a:pos x="7" y="0"/>
                </a:cxn>
              </a:cxnLst>
              <a:rect l="0" t="0" r="r" b="b"/>
              <a:pathLst>
                <a:path w="391" h="255">
                  <a:moveTo>
                    <a:pt x="7" y="0"/>
                  </a:moveTo>
                  <a:lnTo>
                    <a:pt x="6" y="99"/>
                  </a:lnTo>
                  <a:lnTo>
                    <a:pt x="0" y="215"/>
                  </a:lnTo>
                  <a:lnTo>
                    <a:pt x="284" y="219"/>
                  </a:lnTo>
                  <a:lnTo>
                    <a:pt x="314" y="235"/>
                  </a:lnTo>
                  <a:lnTo>
                    <a:pt x="335" y="213"/>
                  </a:lnTo>
                  <a:lnTo>
                    <a:pt x="391" y="255"/>
                  </a:lnTo>
                  <a:lnTo>
                    <a:pt x="383" y="211"/>
                  </a:lnTo>
                  <a:lnTo>
                    <a:pt x="388" y="177"/>
                  </a:lnTo>
                  <a:lnTo>
                    <a:pt x="391" y="61"/>
                  </a:lnTo>
                  <a:lnTo>
                    <a:pt x="366" y="36"/>
                  </a:lnTo>
                  <a:lnTo>
                    <a:pt x="376" y="4"/>
                  </a:lnTo>
                  <a:lnTo>
                    <a:pt x="19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335907" y="3134983"/>
              <a:ext cx="881206" cy="4289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39"/>
                </a:cxn>
                <a:cxn ang="0">
                  <a:pos x="105" y="142"/>
                </a:cxn>
                <a:cxn ang="0">
                  <a:pos x="104" y="210"/>
                </a:cxn>
                <a:cxn ang="0">
                  <a:pos x="246" y="208"/>
                </a:cxn>
                <a:cxn ang="0">
                  <a:pos x="373" y="206"/>
                </a:cxn>
                <a:cxn ang="0">
                  <a:pos x="466" y="208"/>
                </a:cxn>
                <a:cxn ang="0">
                  <a:pos x="437" y="149"/>
                </a:cxn>
                <a:cxn ang="0">
                  <a:pos x="417" y="94"/>
                </a:cxn>
                <a:cxn ang="0">
                  <a:pos x="395" y="37"/>
                </a:cxn>
                <a:cxn ang="0">
                  <a:pos x="342" y="1"/>
                </a:cxn>
                <a:cxn ang="0">
                  <a:pos x="318" y="22"/>
                </a:cxn>
                <a:cxn ang="0">
                  <a:pos x="289" y="7"/>
                </a:cxn>
                <a:cxn ang="0">
                  <a:pos x="162" y="3"/>
                </a:cxn>
                <a:cxn ang="0">
                  <a:pos x="5" y="0"/>
                </a:cxn>
              </a:cxnLst>
              <a:rect l="0" t="0" r="r" b="b"/>
              <a:pathLst>
                <a:path w="466" h="210">
                  <a:moveTo>
                    <a:pt x="5" y="0"/>
                  </a:moveTo>
                  <a:lnTo>
                    <a:pt x="0" y="139"/>
                  </a:lnTo>
                  <a:lnTo>
                    <a:pt x="105" y="142"/>
                  </a:lnTo>
                  <a:lnTo>
                    <a:pt x="104" y="210"/>
                  </a:lnTo>
                  <a:lnTo>
                    <a:pt x="246" y="208"/>
                  </a:lnTo>
                  <a:lnTo>
                    <a:pt x="373" y="206"/>
                  </a:lnTo>
                  <a:lnTo>
                    <a:pt x="466" y="208"/>
                  </a:lnTo>
                  <a:lnTo>
                    <a:pt x="437" y="149"/>
                  </a:lnTo>
                  <a:lnTo>
                    <a:pt x="417" y="94"/>
                  </a:lnTo>
                  <a:lnTo>
                    <a:pt x="395" y="37"/>
                  </a:lnTo>
                  <a:lnTo>
                    <a:pt x="342" y="1"/>
                  </a:lnTo>
                  <a:lnTo>
                    <a:pt x="318" y="22"/>
                  </a:lnTo>
                  <a:lnTo>
                    <a:pt x="289" y="7"/>
                  </a:lnTo>
                  <a:lnTo>
                    <a:pt x="16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523731" y="3554541"/>
              <a:ext cx="774773" cy="42738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122"/>
                </a:cxn>
                <a:cxn ang="0">
                  <a:pos x="0" y="207"/>
                </a:cxn>
                <a:cxn ang="0">
                  <a:pos x="410" y="209"/>
                </a:cxn>
                <a:cxn ang="0">
                  <a:pos x="402" y="100"/>
                </a:cxn>
                <a:cxn ang="0">
                  <a:pos x="402" y="59"/>
                </a:cxn>
                <a:cxn ang="0">
                  <a:pos x="369" y="34"/>
                </a:cxn>
                <a:cxn ang="0">
                  <a:pos x="379" y="12"/>
                </a:cxn>
                <a:cxn ang="0">
                  <a:pos x="365" y="0"/>
                </a:cxn>
                <a:cxn ang="0">
                  <a:pos x="179" y="2"/>
                </a:cxn>
                <a:cxn ang="0">
                  <a:pos x="4" y="2"/>
                </a:cxn>
              </a:cxnLst>
              <a:rect l="0" t="0" r="r" b="b"/>
              <a:pathLst>
                <a:path w="410" h="209">
                  <a:moveTo>
                    <a:pt x="4" y="2"/>
                  </a:moveTo>
                  <a:lnTo>
                    <a:pt x="3" y="122"/>
                  </a:lnTo>
                  <a:lnTo>
                    <a:pt x="0" y="207"/>
                  </a:lnTo>
                  <a:lnTo>
                    <a:pt x="410" y="209"/>
                  </a:lnTo>
                  <a:lnTo>
                    <a:pt x="402" y="100"/>
                  </a:lnTo>
                  <a:lnTo>
                    <a:pt x="402" y="59"/>
                  </a:lnTo>
                  <a:lnTo>
                    <a:pt x="369" y="34"/>
                  </a:lnTo>
                  <a:lnTo>
                    <a:pt x="379" y="12"/>
                  </a:lnTo>
                  <a:lnTo>
                    <a:pt x="365" y="0"/>
                  </a:lnTo>
                  <a:lnTo>
                    <a:pt x="179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418862" y="3972532"/>
              <a:ext cx="904685" cy="47122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1"/>
                </a:cxn>
                <a:cxn ang="0">
                  <a:pos x="170" y="47"/>
                </a:cxn>
                <a:cxn ang="0">
                  <a:pos x="171" y="178"/>
                </a:cxn>
                <a:cxn ang="0">
                  <a:pos x="258" y="214"/>
                </a:cxn>
                <a:cxn ang="0">
                  <a:pos x="282" y="201"/>
                </a:cxn>
                <a:cxn ang="0">
                  <a:pos x="337" y="230"/>
                </a:cxn>
                <a:cxn ang="0">
                  <a:pos x="373" y="229"/>
                </a:cxn>
                <a:cxn ang="0">
                  <a:pos x="439" y="201"/>
                </a:cxn>
                <a:cxn ang="0">
                  <a:pos x="478" y="228"/>
                </a:cxn>
                <a:cxn ang="0">
                  <a:pos x="478" y="86"/>
                </a:cxn>
                <a:cxn ang="0">
                  <a:pos x="466" y="3"/>
                </a:cxn>
                <a:cxn ang="0">
                  <a:pos x="3" y="0"/>
                </a:cxn>
              </a:cxnLst>
              <a:rect l="0" t="0" r="r" b="b"/>
              <a:pathLst>
                <a:path w="478" h="230">
                  <a:moveTo>
                    <a:pt x="3" y="0"/>
                  </a:moveTo>
                  <a:lnTo>
                    <a:pt x="0" y="41"/>
                  </a:lnTo>
                  <a:lnTo>
                    <a:pt x="170" y="47"/>
                  </a:lnTo>
                  <a:lnTo>
                    <a:pt x="171" y="178"/>
                  </a:lnTo>
                  <a:lnTo>
                    <a:pt x="258" y="214"/>
                  </a:lnTo>
                  <a:lnTo>
                    <a:pt x="282" y="201"/>
                  </a:lnTo>
                  <a:lnTo>
                    <a:pt x="337" y="230"/>
                  </a:lnTo>
                  <a:lnTo>
                    <a:pt x="373" y="229"/>
                  </a:lnTo>
                  <a:lnTo>
                    <a:pt x="439" y="201"/>
                  </a:lnTo>
                  <a:lnTo>
                    <a:pt x="478" y="228"/>
                  </a:lnTo>
                  <a:lnTo>
                    <a:pt x="478" y="86"/>
                  </a:lnTo>
                  <a:lnTo>
                    <a:pt x="46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306331" y="3994449"/>
              <a:ext cx="508689" cy="51348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06" y="10"/>
                </a:cxn>
                <a:cxn ang="0">
                  <a:pos x="237" y="0"/>
                </a:cxn>
                <a:cxn ang="0">
                  <a:pos x="230" y="33"/>
                </a:cxn>
                <a:cxn ang="0">
                  <a:pos x="259" y="26"/>
                </a:cxn>
                <a:cxn ang="0">
                  <a:pos x="269" y="48"/>
                </a:cxn>
                <a:cxn ang="0">
                  <a:pos x="239" y="68"/>
                </a:cxn>
                <a:cxn ang="0">
                  <a:pos x="246" y="103"/>
                </a:cxn>
                <a:cxn ang="0">
                  <a:pos x="215" y="161"/>
                </a:cxn>
                <a:cxn ang="0">
                  <a:pos x="192" y="197"/>
                </a:cxn>
                <a:cxn ang="0">
                  <a:pos x="205" y="243"/>
                </a:cxn>
                <a:cxn ang="0">
                  <a:pos x="39" y="251"/>
                </a:cxn>
                <a:cxn ang="0">
                  <a:pos x="38" y="223"/>
                </a:cxn>
                <a:cxn ang="0">
                  <a:pos x="5" y="217"/>
                </a:cxn>
                <a:cxn ang="0">
                  <a:pos x="5" y="68"/>
                </a:cxn>
                <a:cxn ang="0">
                  <a:pos x="0" y="23"/>
                </a:cxn>
              </a:cxnLst>
              <a:rect l="0" t="0" r="r" b="b"/>
              <a:pathLst>
                <a:path w="269" h="251">
                  <a:moveTo>
                    <a:pt x="0" y="23"/>
                  </a:moveTo>
                  <a:lnTo>
                    <a:pt x="106" y="10"/>
                  </a:lnTo>
                  <a:lnTo>
                    <a:pt x="237" y="0"/>
                  </a:lnTo>
                  <a:lnTo>
                    <a:pt x="230" y="33"/>
                  </a:lnTo>
                  <a:lnTo>
                    <a:pt x="259" y="26"/>
                  </a:lnTo>
                  <a:lnTo>
                    <a:pt x="269" y="48"/>
                  </a:lnTo>
                  <a:lnTo>
                    <a:pt x="239" y="68"/>
                  </a:lnTo>
                  <a:lnTo>
                    <a:pt x="246" y="103"/>
                  </a:lnTo>
                  <a:lnTo>
                    <a:pt x="215" y="161"/>
                  </a:lnTo>
                  <a:lnTo>
                    <a:pt x="192" y="197"/>
                  </a:lnTo>
                  <a:lnTo>
                    <a:pt x="205" y="243"/>
                  </a:lnTo>
                  <a:lnTo>
                    <a:pt x="39" y="251"/>
                  </a:lnTo>
                  <a:lnTo>
                    <a:pt x="38" y="223"/>
                  </a:lnTo>
                  <a:lnTo>
                    <a:pt x="5" y="217"/>
                  </a:lnTo>
                  <a:lnTo>
                    <a:pt x="5" y="6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379895" y="4490718"/>
              <a:ext cx="619819" cy="53853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64" y="0"/>
                </a:cxn>
                <a:cxn ang="0">
                  <a:pos x="193" y="54"/>
                </a:cxn>
                <a:cxn ang="0">
                  <a:pos x="168" y="118"/>
                </a:cxn>
                <a:cxn ang="0">
                  <a:pos x="160" y="147"/>
                </a:cxn>
                <a:cxn ang="0">
                  <a:pos x="270" y="135"/>
                </a:cxn>
                <a:cxn ang="0">
                  <a:pos x="277" y="177"/>
                </a:cxn>
                <a:cxn ang="0">
                  <a:pos x="244" y="173"/>
                </a:cxn>
                <a:cxn ang="0">
                  <a:pos x="229" y="191"/>
                </a:cxn>
                <a:cxn ang="0">
                  <a:pos x="246" y="203"/>
                </a:cxn>
                <a:cxn ang="0">
                  <a:pos x="276" y="189"/>
                </a:cxn>
                <a:cxn ang="0">
                  <a:pos x="277" y="209"/>
                </a:cxn>
                <a:cxn ang="0">
                  <a:pos x="295" y="192"/>
                </a:cxn>
                <a:cxn ang="0">
                  <a:pos x="307" y="192"/>
                </a:cxn>
                <a:cxn ang="0">
                  <a:pos x="293" y="227"/>
                </a:cxn>
                <a:cxn ang="0">
                  <a:pos x="320" y="233"/>
                </a:cxn>
                <a:cxn ang="0">
                  <a:pos x="328" y="252"/>
                </a:cxn>
                <a:cxn ang="0">
                  <a:pos x="316" y="258"/>
                </a:cxn>
                <a:cxn ang="0">
                  <a:pos x="299" y="246"/>
                </a:cxn>
                <a:cxn ang="0">
                  <a:pos x="267" y="237"/>
                </a:cxn>
                <a:cxn ang="0">
                  <a:pos x="274" y="260"/>
                </a:cxn>
                <a:cxn ang="0">
                  <a:pos x="258" y="263"/>
                </a:cxn>
                <a:cxn ang="0">
                  <a:pos x="245" y="242"/>
                </a:cxn>
                <a:cxn ang="0">
                  <a:pos x="237" y="255"/>
                </a:cxn>
                <a:cxn ang="0">
                  <a:pos x="189" y="255"/>
                </a:cxn>
                <a:cxn ang="0">
                  <a:pos x="189" y="242"/>
                </a:cxn>
                <a:cxn ang="0">
                  <a:pos x="171" y="227"/>
                </a:cxn>
                <a:cxn ang="0">
                  <a:pos x="135" y="225"/>
                </a:cxn>
                <a:cxn ang="0">
                  <a:pos x="165" y="242"/>
                </a:cxn>
                <a:cxn ang="0">
                  <a:pos x="123" y="251"/>
                </a:cxn>
                <a:cxn ang="0">
                  <a:pos x="57" y="239"/>
                </a:cxn>
                <a:cxn ang="0">
                  <a:pos x="32" y="242"/>
                </a:cxn>
                <a:cxn ang="0">
                  <a:pos x="41" y="154"/>
                </a:cxn>
                <a:cxn ang="0">
                  <a:pos x="1" y="84"/>
                </a:cxn>
                <a:cxn ang="0">
                  <a:pos x="0" y="6"/>
                </a:cxn>
              </a:cxnLst>
              <a:rect l="0" t="0" r="r" b="b"/>
              <a:pathLst>
                <a:path w="328" h="263">
                  <a:moveTo>
                    <a:pt x="0" y="6"/>
                  </a:moveTo>
                  <a:lnTo>
                    <a:pt x="164" y="0"/>
                  </a:lnTo>
                  <a:lnTo>
                    <a:pt x="193" y="54"/>
                  </a:lnTo>
                  <a:lnTo>
                    <a:pt x="168" y="118"/>
                  </a:lnTo>
                  <a:lnTo>
                    <a:pt x="160" y="147"/>
                  </a:lnTo>
                  <a:lnTo>
                    <a:pt x="270" y="135"/>
                  </a:lnTo>
                  <a:lnTo>
                    <a:pt x="277" y="177"/>
                  </a:lnTo>
                  <a:lnTo>
                    <a:pt x="244" y="173"/>
                  </a:lnTo>
                  <a:lnTo>
                    <a:pt x="229" y="191"/>
                  </a:lnTo>
                  <a:lnTo>
                    <a:pt x="246" y="203"/>
                  </a:lnTo>
                  <a:lnTo>
                    <a:pt x="276" y="189"/>
                  </a:lnTo>
                  <a:lnTo>
                    <a:pt x="277" y="209"/>
                  </a:lnTo>
                  <a:lnTo>
                    <a:pt x="295" y="192"/>
                  </a:lnTo>
                  <a:lnTo>
                    <a:pt x="307" y="192"/>
                  </a:lnTo>
                  <a:lnTo>
                    <a:pt x="293" y="227"/>
                  </a:lnTo>
                  <a:lnTo>
                    <a:pt x="320" y="233"/>
                  </a:lnTo>
                  <a:lnTo>
                    <a:pt x="328" y="252"/>
                  </a:lnTo>
                  <a:lnTo>
                    <a:pt x="316" y="258"/>
                  </a:lnTo>
                  <a:lnTo>
                    <a:pt x="299" y="246"/>
                  </a:lnTo>
                  <a:lnTo>
                    <a:pt x="267" y="237"/>
                  </a:lnTo>
                  <a:lnTo>
                    <a:pt x="274" y="260"/>
                  </a:lnTo>
                  <a:lnTo>
                    <a:pt x="258" y="263"/>
                  </a:lnTo>
                  <a:lnTo>
                    <a:pt x="245" y="242"/>
                  </a:lnTo>
                  <a:lnTo>
                    <a:pt x="237" y="255"/>
                  </a:lnTo>
                  <a:lnTo>
                    <a:pt x="189" y="255"/>
                  </a:lnTo>
                  <a:lnTo>
                    <a:pt x="189" y="242"/>
                  </a:lnTo>
                  <a:lnTo>
                    <a:pt x="171" y="227"/>
                  </a:lnTo>
                  <a:lnTo>
                    <a:pt x="135" y="225"/>
                  </a:lnTo>
                  <a:lnTo>
                    <a:pt x="165" y="242"/>
                  </a:lnTo>
                  <a:lnTo>
                    <a:pt x="123" y="251"/>
                  </a:lnTo>
                  <a:lnTo>
                    <a:pt x="57" y="239"/>
                  </a:lnTo>
                  <a:lnTo>
                    <a:pt x="32" y="242"/>
                  </a:lnTo>
                  <a:lnTo>
                    <a:pt x="41" y="154"/>
                  </a:lnTo>
                  <a:lnTo>
                    <a:pt x="1" y="8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954160" y="2216027"/>
              <a:ext cx="691818" cy="84381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6" y="32"/>
                </a:cxn>
                <a:cxn ang="0">
                  <a:pos x="95" y="0"/>
                </a:cxn>
                <a:cxn ang="0">
                  <a:pos x="116" y="9"/>
                </a:cxn>
                <a:cxn ang="0">
                  <a:pos x="120" y="34"/>
                </a:cxn>
                <a:cxn ang="0">
                  <a:pos x="166" y="61"/>
                </a:cxn>
                <a:cxn ang="0">
                  <a:pos x="180" y="49"/>
                </a:cxn>
                <a:cxn ang="0">
                  <a:pos x="207" y="49"/>
                </a:cxn>
                <a:cxn ang="0">
                  <a:pos x="228" y="73"/>
                </a:cxn>
                <a:cxn ang="0">
                  <a:pos x="242" y="64"/>
                </a:cxn>
                <a:cxn ang="0">
                  <a:pos x="282" y="74"/>
                </a:cxn>
                <a:cxn ang="0">
                  <a:pos x="296" y="56"/>
                </a:cxn>
                <a:cxn ang="0">
                  <a:pos x="321" y="70"/>
                </a:cxn>
                <a:cxn ang="0">
                  <a:pos x="366" y="68"/>
                </a:cxn>
                <a:cxn ang="0">
                  <a:pos x="293" y="119"/>
                </a:cxn>
                <a:cxn ang="0">
                  <a:pos x="257" y="164"/>
                </a:cxn>
                <a:cxn ang="0">
                  <a:pos x="264" y="229"/>
                </a:cxn>
                <a:cxn ang="0">
                  <a:pos x="239" y="256"/>
                </a:cxn>
                <a:cxn ang="0">
                  <a:pos x="249" y="275"/>
                </a:cxn>
                <a:cxn ang="0">
                  <a:pos x="249" y="323"/>
                </a:cxn>
                <a:cxn ang="0">
                  <a:pos x="274" y="323"/>
                </a:cxn>
                <a:cxn ang="0">
                  <a:pos x="311" y="358"/>
                </a:cxn>
                <a:cxn ang="0">
                  <a:pos x="326" y="400"/>
                </a:cxn>
                <a:cxn ang="0">
                  <a:pos x="67" y="412"/>
                </a:cxn>
                <a:cxn ang="0">
                  <a:pos x="68" y="298"/>
                </a:cxn>
                <a:cxn ang="0">
                  <a:pos x="45" y="273"/>
                </a:cxn>
                <a:cxn ang="0">
                  <a:pos x="53" y="243"/>
                </a:cxn>
                <a:cxn ang="0">
                  <a:pos x="61" y="226"/>
                </a:cxn>
                <a:cxn ang="0">
                  <a:pos x="45" y="147"/>
                </a:cxn>
                <a:cxn ang="0">
                  <a:pos x="23" y="95"/>
                </a:cxn>
                <a:cxn ang="0">
                  <a:pos x="0" y="32"/>
                </a:cxn>
              </a:cxnLst>
              <a:rect l="0" t="0" r="r" b="b"/>
              <a:pathLst>
                <a:path w="366" h="412">
                  <a:moveTo>
                    <a:pt x="0" y="32"/>
                  </a:moveTo>
                  <a:lnTo>
                    <a:pt x="96" y="32"/>
                  </a:lnTo>
                  <a:lnTo>
                    <a:pt x="95" y="0"/>
                  </a:lnTo>
                  <a:lnTo>
                    <a:pt x="116" y="9"/>
                  </a:lnTo>
                  <a:lnTo>
                    <a:pt x="120" y="34"/>
                  </a:lnTo>
                  <a:lnTo>
                    <a:pt x="166" y="61"/>
                  </a:lnTo>
                  <a:lnTo>
                    <a:pt x="180" y="49"/>
                  </a:lnTo>
                  <a:lnTo>
                    <a:pt x="207" y="49"/>
                  </a:lnTo>
                  <a:lnTo>
                    <a:pt x="228" y="73"/>
                  </a:lnTo>
                  <a:lnTo>
                    <a:pt x="242" y="64"/>
                  </a:lnTo>
                  <a:lnTo>
                    <a:pt x="282" y="74"/>
                  </a:lnTo>
                  <a:lnTo>
                    <a:pt x="296" y="56"/>
                  </a:lnTo>
                  <a:lnTo>
                    <a:pt x="321" y="70"/>
                  </a:lnTo>
                  <a:lnTo>
                    <a:pt x="366" y="68"/>
                  </a:lnTo>
                  <a:lnTo>
                    <a:pt x="293" y="119"/>
                  </a:lnTo>
                  <a:lnTo>
                    <a:pt x="257" y="164"/>
                  </a:lnTo>
                  <a:lnTo>
                    <a:pt x="264" y="229"/>
                  </a:lnTo>
                  <a:lnTo>
                    <a:pt x="239" y="256"/>
                  </a:lnTo>
                  <a:lnTo>
                    <a:pt x="249" y="275"/>
                  </a:lnTo>
                  <a:lnTo>
                    <a:pt x="249" y="323"/>
                  </a:lnTo>
                  <a:lnTo>
                    <a:pt x="274" y="323"/>
                  </a:lnTo>
                  <a:lnTo>
                    <a:pt x="311" y="358"/>
                  </a:lnTo>
                  <a:lnTo>
                    <a:pt x="326" y="400"/>
                  </a:lnTo>
                  <a:lnTo>
                    <a:pt x="67" y="412"/>
                  </a:lnTo>
                  <a:lnTo>
                    <a:pt x="68" y="298"/>
                  </a:lnTo>
                  <a:lnTo>
                    <a:pt x="45" y="273"/>
                  </a:lnTo>
                  <a:lnTo>
                    <a:pt x="53" y="243"/>
                  </a:lnTo>
                  <a:lnTo>
                    <a:pt x="61" y="226"/>
                  </a:lnTo>
                  <a:lnTo>
                    <a:pt x="45" y="147"/>
                  </a:lnTo>
                  <a:lnTo>
                    <a:pt x="23" y="9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401807" y="2507212"/>
              <a:ext cx="525907" cy="665343"/>
            </a:xfrm>
            <a:custGeom>
              <a:avLst/>
              <a:gdLst>
                <a:gd name="T0" fmla="*/ 2147483647 w 278"/>
                <a:gd name="T1" fmla="*/ 2147483647 h 325"/>
                <a:gd name="T2" fmla="*/ 2147483647 w 278"/>
                <a:gd name="T3" fmla="*/ 2147483647 h 325"/>
                <a:gd name="T4" fmla="*/ 2147483647 w 278"/>
                <a:gd name="T5" fmla="*/ 2147483647 h 325"/>
                <a:gd name="T6" fmla="*/ 2147483647 w 278"/>
                <a:gd name="T7" fmla="*/ 0 h 325"/>
                <a:gd name="T8" fmla="*/ 2147483647 w 278"/>
                <a:gd name="T9" fmla="*/ 2147483647 h 325"/>
                <a:gd name="T10" fmla="*/ 2147483647 w 278"/>
                <a:gd name="T11" fmla="*/ 2147483647 h 325"/>
                <a:gd name="T12" fmla="*/ 2147483647 w 278"/>
                <a:gd name="T13" fmla="*/ 2147483647 h 325"/>
                <a:gd name="T14" fmla="*/ 2147483647 w 278"/>
                <a:gd name="T15" fmla="*/ 2147483647 h 325"/>
                <a:gd name="T16" fmla="*/ 2147483647 w 278"/>
                <a:gd name="T17" fmla="*/ 2147483647 h 325"/>
                <a:gd name="T18" fmla="*/ 2147483647 w 278"/>
                <a:gd name="T19" fmla="*/ 2147483647 h 325"/>
                <a:gd name="T20" fmla="*/ 2147483647 w 278"/>
                <a:gd name="T21" fmla="*/ 2147483647 h 325"/>
                <a:gd name="T22" fmla="*/ 2147483647 w 278"/>
                <a:gd name="T23" fmla="*/ 2147483647 h 325"/>
                <a:gd name="T24" fmla="*/ 2147483647 w 278"/>
                <a:gd name="T25" fmla="*/ 2147483647 h 325"/>
                <a:gd name="T26" fmla="*/ 2147483647 w 278"/>
                <a:gd name="T27" fmla="*/ 2147483647 h 325"/>
                <a:gd name="T28" fmla="*/ 2147483647 w 278"/>
                <a:gd name="T29" fmla="*/ 2147483647 h 325"/>
                <a:gd name="T30" fmla="*/ 2147483647 w 278"/>
                <a:gd name="T31" fmla="*/ 2147483647 h 325"/>
                <a:gd name="T32" fmla="*/ 2147483647 w 278"/>
                <a:gd name="T33" fmla="*/ 2147483647 h 325"/>
                <a:gd name="T34" fmla="*/ 2147483647 w 278"/>
                <a:gd name="T35" fmla="*/ 2147483647 h 325"/>
                <a:gd name="T36" fmla="*/ 2147483647 w 278"/>
                <a:gd name="T37" fmla="*/ 2147483647 h 325"/>
                <a:gd name="T38" fmla="*/ 2147483647 w 278"/>
                <a:gd name="T39" fmla="*/ 2147483647 h 325"/>
                <a:gd name="T40" fmla="*/ 2147483647 w 278"/>
                <a:gd name="T41" fmla="*/ 2147483647 h 325"/>
                <a:gd name="T42" fmla="*/ 2147483647 w 278"/>
                <a:gd name="T43" fmla="*/ 2147483647 h 325"/>
                <a:gd name="T44" fmla="*/ 2147483647 w 278"/>
                <a:gd name="T45" fmla="*/ 2147483647 h 325"/>
                <a:gd name="T46" fmla="*/ 2147483647 w 278"/>
                <a:gd name="T47" fmla="*/ 2147483647 h 325"/>
                <a:gd name="T48" fmla="*/ 2147483647 w 278"/>
                <a:gd name="T49" fmla="*/ 2147483647 h 325"/>
                <a:gd name="T50" fmla="*/ 2147483647 w 278"/>
                <a:gd name="T51" fmla="*/ 2147483647 h 325"/>
                <a:gd name="T52" fmla="*/ 2147483647 w 278"/>
                <a:gd name="T53" fmla="*/ 2147483647 h 325"/>
                <a:gd name="T54" fmla="*/ 2147483647 w 278"/>
                <a:gd name="T55" fmla="*/ 2147483647 h 325"/>
                <a:gd name="T56" fmla="*/ 2147483647 w 278"/>
                <a:gd name="T57" fmla="*/ 2147483647 h 325"/>
                <a:gd name="T58" fmla="*/ 2147483647 w 278"/>
                <a:gd name="T59" fmla="*/ 2147483647 h 325"/>
                <a:gd name="T60" fmla="*/ 2147483647 w 278"/>
                <a:gd name="T61" fmla="*/ 2147483647 h 325"/>
                <a:gd name="T62" fmla="*/ 2147483647 w 278"/>
                <a:gd name="T63" fmla="*/ 2147483647 h 325"/>
                <a:gd name="T64" fmla="*/ 2147483647 w 278"/>
                <a:gd name="T65" fmla="*/ 2147483647 h 325"/>
                <a:gd name="T66" fmla="*/ 0 w 278"/>
                <a:gd name="T67" fmla="*/ 2147483647 h 325"/>
                <a:gd name="T68" fmla="*/ 2147483647 w 278"/>
                <a:gd name="T69" fmla="*/ 2147483647 h 325"/>
                <a:gd name="T70" fmla="*/ 2147483647 w 278"/>
                <a:gd name="T71" fmla="*/ 2147483647 h 3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8"/>
                <a:gd name="T109" fmla="*/ 0 h 325"/>
                <a:gd name="T110" fmla="*/ 278 w 278"/>
                <a:gd name="T111" fmla="*/ 325 h 3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8" h="325">
                  <a:moveTo>
                    <a:pt x="20" y="22"/>
                  </a:moveTo>
                  <a:lnTo>
                    <a:pt x="41" y="19"/>
                  </a:lnTo>
                  <a:lnTo>
                    <a:pt x="60" y="19"/>
                  </a:lnTo>
                  <a:lnTo>
                    <a:pt x="72" y="0"/>
                  </a:lnTo>
                  <a:lnTo>
                    <a:pt x="81" y="24"/>
                  </a:lnTo>
                  <a:lnTo>
                    <a:pt x="111" y="24"/>
                  </a:lnTo>
                  <a:lnTo>
                    <a:pt x="127" y="46"/>
                  </a:lnTo>
                  <a:lnTo>
                    <a:pt x="158" y="40"/>
                  </a:lnTo>
                  <a:lnTo>
                    <a:pt x="179" y="54"/>
                  </a:lnTo>
                  <a:lnTo>
                    <a:pt x="218" y="64"/>
                  </a:lnTo>
                  <a:lnTo>
                    <a:pt x="225" y="81"/>
                  </a:lnTo>
                  <a:lnTo>
                    <a:pt x="245" y="82"/>
                  </a:lnTo>
                  <a:lnTo>
                    <a:pt x="239" y="99"/>
                  </a:lnTo>
                  <a:lnTo>
                    <a:pt x="246" y="118"/>
                  </a:lnTo>
                  <a:lnTo>
                    <a:pt x="233" y="142"/>
                  </a:lnTo>
                  <a:lnTo>
                    <a:pt x="242" y="147"/>
                  </a:lnTo>
                  <a:lnTo>
                    <a:pt x="264" y="121"/>
                  </a:lnTo>
                  <a:lnTo>
                    <a:pt x="263" y="112"/>
                  </a:lnTo>
                  <a:lnTo>
                    <a:pt x="272" y="108"/>
                  </a:lnTo>
                  <a:lnTo>
                    <a:pt x="278" y="121"/>
                  </a:lnTo>
                  <a:lnTo>
                    <a:pt x="261" y="139"/>
                  </a:lnTo>
                  <a:lnTo>
                    <a:pt x="254" y="180"/>
                  </a:lnTo>
                  <a:lnTo>
                    <a:pt x="254" y="249"/>
                  </a:lnTo>
                  <a:lnTo>
                    <a:pt x="264" y="261"/>
                  </a:lnTo>
                  <a:lnTo>
                    <a:pt x="260" y="304"/>
                  </a:lnTo>
                  <a:lnTo>
                    <a:pt x="128" y="325"/>
                  </a:lnTo>
                  <a:lnTo>
                    <a:pt x="95" y="305"/>
                  </a:lnTo>
                  <a:lnTo>
                    <a:pt x="102" y="279"/>
                  </a:lnTo>
                  <a:lnTo>
                    <a:pt x="86" y="251"/>
                  </a:lnTo>
                  <a:lnTo>
                    <a:pt x="72" y="216"/>
                  </a:lnTo>
                  <a:lnTo>
                    <a:pt x="35" y="181"/>
                  </a:lnTo>
                  <a:lnTo>
                    <a:pt x="12" y="181"/>
                  </a:lnTo>
                  <a:lnTo>
                    <a:pt x="12" y="133"/>
                  </a:lnTo>
                  <a:lnTo>
                    <a:pt x="0" y="115"/>
                  </a:lnTo>
                  <a:lnTo>
                    <a:pt x="26" y="87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069985" y="3033225"/>
              <a:ext cx="610428" cy="430517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0" y="48"/>
                </a:cxn>
                <a:cxn ang="0">
                  <a:pos x="7" y="87"/>
                </a:cxn>
                <a:cxn ang="0">
                  <a:pos x="37" y="167"/>
                </a:cxn>
                <a:cxn ang="0">
                  <a:pos x="54" y="210"/>
                </a:cxn>
                <a:cxn ang="0">
                  <a:pos x="244" y="200"/>
                </a:cxn>
                <a:cxn ang="0">
                  <a:pos x="275" y="210"/>
                </a:cxn>
                <a:cxn ang="0">
                  <a:pos x="294" y="169"/>
                </a:cxn>
                <a:cxn ang="0">
                  <a:pos x="287" y="140"/>
                </a:cxn>
                <a:cxn ang="0">
                  <a:pos x="319" y="134"/>
                </a:cxn>
                <a:cxn ang="0">
                  <a:pos x="323" y="88"/>
                </a:cxn>
                <a:cxn ang="0">
                  <a:pos x="304" y="68"/>
                </a:cxn>
                <a:cxn ang="0">
                  <a:pos x="271" y="48"/>
                </a:cxn>
                <a:cxn ang="0">
                  <a:pos x="278" y="20"/>
                </a:cxn>
                <a:cxn ang="0">
                  <a:pos x="264" y="0"/>
                </a:cxn>
                <a:cxn ang="0">
                  <a:pos x="193" y="3"/>
                </a:cxn>
                <a:cxn ang="0">
                  <a:pos x="121" y="6"/>
                </a:cxn>
                <a:cxn ang="0">
                  <a:pos x="5" y="11"/>
                </a:cxn>
              </a:cxnLst>
              <a:rect l="0" t="0" r="r" b="b"/>
              <a:pathLst>
                <a:path w="323" h="210">
                  <a:moveTo>
                    <a:pt x="5" y="11"/>
                  </a:moveTo>
                  <a:lnTo>
                    <a:pt x="0" y="48"/>
                  </a:lnTo>
                  <a:lnTo>
                    <a:pt x="7" y="87"/>
                  </a:lnTo>
                  <a:lnTo>
                    <a:pt x="37" y="167"/>
                  </a:lnTo>
                  <a:lnTo>
                    <a:pt x="54" y="210"/>
                  </a:lnTo>
                  <a:lnTo>
                    <a:pt x="244" y="200"/>
                  </a:lnTo>
                  <a:lnTo>
                    <a:pt x="275" y="210"/>
                  </a:lnTo>
                  <a:lnTo>
                    <a:pt x="294" y="169"/>
                  </a:lnTo>
                  <a:lnTo>
                    <a:pt x="287" y="140"/>
                  </a:lnTo>
                  <a:lnTo>
                    <a:pt x="319" y="134"/>
                  </a:lnTo>
                  <a:lnTo>
                    <a:pt x="323" y="88"/>
                  </a:lnTo>
                  <a:lnTo>
                    <a:pt x="304" y="68"/>
                  </a:lnTo>
                  <a:lnTo>
                    <a:pt x="271" y="48"/>
                  </a:lnTo>
                  <a:lnTo>
                    <a:pt x="278" y="20"/>
                  </a:lnTo>
                  <a:lnTo>
                    <a:pt x="264" y="0"/>
                  </a:lnTo>
                  <a:lnTo>
                    <a:pt x="193" y="3"/>
                  </a:lnTo>
                  <a:lnTo>
                    <a:pt x="121" y="6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608414" y="2413282"/>
              <a:ext cx="565037" cy="264572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67" y="0"/>
                </a:cxn>
                <a:cxn ang="0">
                  <a:pos x="55" y="29"/>
                </a:cxn>
                <a:cxn ang="0">
                  <a:pos x="64" y="38"/>
                </a:cxn>
                <a:cxn ang="0">
                  <a:pos x="85" y="26"/>
                </a:cxn>
                <a:cxn ang="0">
                  <a:pos x="131" y="44"/>
                </a:cxn>
                <a:cxn ang="0">
                  <a:pos x="151" y="29"/>
                </a:cxn>
                <a:cxn ang="0">
                  <a:pos x="213" y="21"/>
                </a:cxn>
                <a:cxn ang="0">
                  <a:pos x="225" y="39"/>
                </a:cxn>
                <a:cxn ang="0">
                  <a:pos x="249" y="35"/>
                </a:cxn>
                <a:cxn ang="0">
                  <a:pos x="296" y="54"/>
                </a:cxn>
                <a:cxn ang="0">
                  <a:pos x="299" y="68"/>
                </a:cxn>
                <a:cxn ang="0">
                  <a:pos x="248" y="80"/>
                </a:cxn>
                <a:cxn ang="0">
                  <a:pos x="233" y="71"/>
                </a:cxn>
                <a:cxn ang="0">
                  <a:pos x="207" y="74"/>
                </a:cxn>
                <a:cxn ang="0">
                  <a:pos x="177" y="92"/>
                </a:cxn>
                <a:cxn ang="0">
                  <a:pos x="163" y="93"/>
                </a:cxn>
                <a:cxn ang="0">
                  <a:pos x="152" y="80"/>
                </a:cxn>
                <a:cxn ang="0">
                  <a:pos x="135" y="128"/>
                </a:cxn>
                <a:cxn ang="0">
                  <a:pos x="116" y="129"/>
                </a:cxn>
                <a:cxn ang="0">
                  <a:pos x="108" y="110"/>
                </a:cxn>
                <a:cxn ang="0">
                  <a:pos x="68" y="101"/>
                </a:cxn>
                <a:cxn ang="0">
                  <a:pos x="49" y="87"/>
                </a:cxn>
                <a:cxn ang="0">
                  <a:pos x="16" y="92"/>
                </a:cxn>
                <a:cxn ang="0">
                  <a:pos x="0" y="71"/>
                </a:cxn>
              </a:cxnLst>
              <a:rect l="0" t="0" r="r" b="b"/>
              <a:pathLst>
                <a:path w="299" h="129">
                  <a:moveTo>
                    <a:pt x="0" y="71"/>
                  </a:moveTo>
                  <a:lnTo>
                    <a:pt x="67" y="0"/>
                  </a:lnTo>
                  <a:lnTo>
                    <a:pt x="55" y="29"/>
                  </a:lnTo>
                  <a:lnTo>
                    <a:pt x="64" y="38"/>
                  </a:lnTo>
                  <a:lnTo>
                    <a:pt x="85" y="26"/>
                  </a:lnTo>
                  <a:lnTo>
                    <a:pt x="131" y="44"/>
                  </a:lnTo>
                  <a:lnTo>
                    <a:pt x="151" y="29"/>
                  </a:lnTo>
                  <a:lnTo>
                    <a:pt x="213" y="21"/>
                  </a:lnTo>
                  <a:lnTo>
                    <a:pt x="225" y="39"/>
                  </a:lnTo>
                  <a:lnTo>
                    <a:pt x="249" y="35"/>
                  </a:lnTo>
                  <a:lnTo>
                    <a:pt x="296" y="54"/>
                  </a:lnTo>
                  <a:lnTo>
                    <a:pt x="299" y="68"/>
                  </a:lnTo>
                  <a:lnTo>
                    <a:pt x="248" y="80"/>
                  </a:lnTo>
                  <a:lnTo>
                    <a:pt x="233" y="71"/>
                  </a:lnTo>
                  <a:lnTo>
                    <a:pt x="207" y="74"/>
                  </a:lnTo>
                  <a:lnTo>
                    <a:pt x="177" y="92"/>
                  </a:lnTo>
                  <a:lnTo>
                    <a:pt x="163" y="93"/>
                  </a:lnTo>
                  <a:lnTo>
                    <a:pt x="152" y="80"/>
                  </a:lnTo>
                  <a:lnTo>
                    <a:pt x="135" y="128"/>
                  </a:lnTo>
                  <a:lnTo>
                    <a:pt x="116" y="129"/>
                  </a:lnTo>
                  <a:lnTo>
                    <a:pt x="108" y="110"/>
                  </a:lnTo>
                  <a:lnTo>
                    <a:pt x="68" y="101"/>
                  </a:lnTo>
                  <a:lnTo>
                    <a:pt x="49" y="87"/>
                  </a:lnTo>
                  <a:lnTo>
                    <a:pt x="16" y="9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999713" y="2599578"/>
              <a:ext cx="403821" cy="593329"/>
            </a:xfrm>
            <a:custGeom>
              <a:avLst/>
              <a:gdLst/>
              <a:ahLst/>
              <a:cxnLst>
                <a:cxn ang="0">
                  <a:pos x="54" y="12"/>
                </a:cxn>
                <a:cxn ang="0">
                  <a:pos x="62" y="30"/>
                </a:cxn>
                <a:cxn ang="0">
                  <a:pos x="47" y="41"/>
                </a:cxn>
                <a:cxn ang="0">
                  <a:pos x="46" y="87"/>
                </a:cxn>
                <a:cxn ang="0">
                  <a:pos x="38" y="57"/>
                </a:cxn>
                <a:cxn ang="0">
                  <a:pos x="7" y="86"/>
                </a:cxn>
                <a:cxn ang="0">
                  <a:pos x="0" y="169"/>
                </a:cxn>
                <a:cxn ang="0">
                  <a:pos x="20" y="210"/>
                </a:cxn>
                <a:cxn ang="0">
                  <a:pos x="22" y="231"/>
                </a:cxn>
                <a:cxn ang="0">
                  <a:pos x="23" y="248"/>
                </a:cxn>
                <a:cxn ang="0">
                  <a:pos x="22" y="263"/>
                </a:cxn>
                <a:cxn ang="0">
                  <a:pos x="18" y="290"/>
                </a:cxn>
                <a:cxn ang="0">
                  <a:pos x="102" y="285"/>
                </a:cxn>
                <a:cxn ang="0">
                  <a:pos x="213" y="275"/>
                </a:cxn>
                <a:cxn ang="0">
                  <a:pos x="193" y="269"/>
                </a:cxn>
                <a:cxn ang="0">
                  <a:pos x="182" y="254"/>
                </a:cxn>
                <a:cxn ang="0">
                  <a:pos x="199" y="241"/>
                </a:cxn>
                <a:cxn ang="0">
                  <a:pos x="199" y="225"/>
                </a:cxn>
                <a:cxn ang="0">
                  <a:pos x="191" y="211"/>
                </a:cxn>
                <a:cxn ang="0">
                  <a:pos x="199" y="201"/>
                </a:cxn>
                <a:cxn ang="0">
                  <a:pos x="214" y="202"/>
                </a:cxn>
                <a:cxn ang="0">
                  <a:pos x="211" y="162"/>
                </a:cxn>
                <a:cxn ang="0">
                  <a:pos x="207" y="138"/>
                </a:cxn>
                <a:cxn ang="0">
                  <a:pos x="198" y="123"/>
                </a:cxn>
                <a:cxn ang="0">
                  <a:pos x="189" y="114"/>
                </a:cxn>
                <a:cxn ang="0">
                  <a:pos x="175" y="111"/>
                </a:cxn>
                <a:cxn ang="0">
                  <a:pos x="162" y="111"/>
                </a:cxn>
                <a:cxn ang="0">
                  <a:pos x="148" y="130"/>
                </a:cxn>
                <a:cxn ang="0">
                  <a:pos x="139" y="136"/>
                </a:cxn>
                <a:cxn ang="0">
                  <a:pos x="133" y="138"/>
                </a:cxn>
                <a:cxn ang="0">
                  <a:pos x="126" y="135"/>
                </a:cxn>
                <a:cxn ang="0">
                  <a:pos x="124" y="126"/>
                </a:cxn>
                <a:cxn ang="0">
                  <a:pos x="126" y="120"/>
                </a:cxn>
                <a:cxn ang="0">
                  <a:pos x="132" y="114"/>
                </a:cxn>
                <a:cxn ang="0">
                  <a:pos x="138" y="111"/>
                </a:cxn>
                <a:cxn ang="0">
                  <a:pos x="144" y="110"/>
                </a:cxn>
                <a:cxn ang="0">
                  <a:pos x="144" y="99"/>
                </a:cxn>
                <a:cxn ang="0">
                  <a:pos x="160" y="87"/>
                </a:cxn>
                <a:cxn ang="0">
                  <a:pos x="144" y="49"/>
                </a:cxn>
                <a:cxn ang="0">
                  <a:pos x="144" y="31"/>
                </a:cxn>
                <a:cxn ang="0">
                  <a:pos x="117" y="24"/>
                </a:cxn>
                <a:cxn ang="0">
                  <a:pos x="78" y="0"/>
                </a:cxn>
                <a:cxn ang="0">
                  <a:pos x="54" y="12"/>
                </a:cxn>
              </a:cxnLst>
              <a:rect l="0" t="0" r="r" b="b"/>
              <a:pathLst>
                <a:path w="214" h="290">
                  <a:moveTo>
                    <a:pt x="54" y="12"/>
                  </a:moveTo>
                  <a:lnTo>
                    <a:pt x="62" y="30"/>
                  </a:lnTo>
                  <a:lnTo>
                    <a:pt x="47" y="41"/>
                  </a:lnTo>
                  <a:lnTo>
                    <a:pt x="46" y="87"/>
                  </a:lnTo>
                  <a:lnTo>
                    <a:pt x="38" y="57"/>
                  </a:lnTo>
                  <a:lnTo>
                    <a:pt x="7" y="86"/>
                  </a:lnTo>
                  <a:lnTo>
                    <a:pt x="0" y="169"/>
                  </a:lnTo>
                  <a:lnTo>
                    <a:pt x="20" y="210"/>
                  </a:lnTo>
                  <a:lnTo>
                    <a:pt x="22" y="231"/>
                  </a:lnTo>
                  <a:lnTo>
                    <a:pt x="23" y="248"/>
                  </a:lnTo>
                  <a:lnTo>
                    <a:pt x="22" y="263"/>
                  </a:lnTo>
                  <a:lnTo>
                    <a:pt x="18" y="290"/>
                  </a:lnTo>
                  <a:lnTo>
                    <a:pt x="102" y="285"/>
                  </a:lnTo>
                  <a:lnTo>
                    <a:pt x="213" y="275"/>
                  </a:lnTo>
                  <a:lnTo>
                    <a:pt x="193" y="269"/>
                  </a:lnTo>
                  <a:lnTo>
                    <a:pt x="182" y="254"/>
                  </a:lnTo>
                  <a:lnTo>
                    <a:pt x="199" y="241"/>
                  </a:lnTo>
                  <a:lnTo>
                    <a:pt x="199" y="225"/>
                  </a:lnTo>
                  <a:lnTo>
                    <a:pt x="191" y="211"/>
                  </a:lnTo>
                  <a:lnTo>
                    <a:pt x="199" y="201"/>
                  </a:lnTo>
                  <a:lnTo>
                    <a:pt x="214" y="202"/>
                  </a:lnTo>
                  <a:lnTo>
                    <a:pt x="211" y="162"/>
                  </a:lnTo>
                  <a:lnTo>
                    <a:pt x="207" y="138"/>
                  </a:lnTo>
                  <a:lnTo>
                    <a:pt x="198" y="123"/>
                  </a:lnTo>
                  <a:lnTo>
                    <a:pt x="189" y="114"/>
                  </a:lnTo>
                  <a:lnTo>
                    <a:pt x="175" y="111"/>
                  </a:lnTo>
                  <a:lnTo>
                    <a:pt x="162" y="111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33" y="138"/>
                  </a:lnTo>
                  <a:lnTo>
                    <a:pt x="126" y="135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1"/>
                  </a:lnTo>
                  <a:lnTo>
                    <a:pt x="144" y="110"/>
                  </a:lnTo>
                  <a:lnTo>
                    <a:pt x="144" y="99"/>
                  </a:lnTo>
                  <a:lnTo>
                    <a:pt x="160" y="87"/>
                  </a:lnTo>
                  <a:lnTo>
                    <a:pt x="144" y="49"/>
                  </a:lnTo>
                  <a:lnTo>
                    <a:pt x="144" y="31"/>
                  </a:lnTo>
                  <a:lnTo>
                    <a:pt x="117" y="24"/>
                  </a:lnTo>
                  <a:lnTo>
                    <a:pt x="78" y="0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559893" y="3125590"/>
              <a:ext cx="438256" cy="784321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176" y="0"/>
                </a:cxn>
                <a:cxn ang="0">
                  <a:pos x="197" y="47"/>
                </a:cxn>
                <a:cxn ang="0">
                  <a:pos x="224" y="243"/>
                </a:cxn>
                <a:cxn ang="0">
                  <a:pos x="232" y="269"/>
                </a:cxn>
                <a:cxn ang="0">
                  <a:pos x="211" y="321"/>
                </a:cxn>
                <a:cxn ang="0">
                  <a:pos x="211" y="357"/>
                </a:cxn>
                <a:cxn ang="0">
                  <a:pos x="187" y="353"/>
                </a:cxn>
                <a:cxn ang="0">
                  <a:pos x="188" y="383"/>
                </a:cxn>
                <a:cxn ang="0">
                  <a:pos x="163" y="371"/>
                </a:cxn>
                <a:cxn ang="0">
                  <a:pos x="150" y="375"/>
                </a:cxn>
                <a:cxn ang="0">
                  <a:pos x="131" y="372"/>
                </a:cxn>
                <a:cxn ang="0">
                  <a:pos x="117" y="326"/>
                </a:cxn>
                <a:cxn ang="0">
                  <a:pos x="90" y="312"/>
                </a:cxn>
                <a:cxn ang="0">
                  <a:pos x="90" y="263"/>
                </a:cxn>
                <a:cxn ang="0">
                  <a:pos x="63" y="269"/>
                </a:cxn>
                <a:cxn ang="0">
                  <a:pos x="48" y="233"/>
                </a:cxn>
                <a:cxn ang="0">
                  <a:pos x="0" y="191"/>
                </a:cxn>
                <a:cxn ang="0">
                  <a:pos x="35" y="125"/>
                </a:cxn>
                <a:cxn ang="0">
                  <a:pos x="25" y="94"/>
                </a:cxn>
                <a:cxn ang="0">
                  <a:pos x="60" y="88"/>
                </a:cxn>
                <a:cxn ang="0">
                  <a:pos x="63" y="45"/>
                </a:cxn>
                <a:cxn ang="0">
                  <a:pos x="43" y="22"/>
                </a:cxn>
              </a:cxnLst>
              <a:rect l="0" t="0" r="r" b="b"/>
              <a:pathLst>
                <a:path w="232" h="383">
                  <a:moveTo>
                    <a:pt x="43" y="22"/>
                  </a:moveTo>
                  <a:lnTo>
                    <a:pt x="176" y="0"/>
                  </a:lnTo>
                  <a:lnTo>
                    <a:pt x="197" y="47"/>
                  </a:lnTo>
                  <a:lnTo>
                    <a:pt x="224" y="243"/>
                  </a:lnTo>
                  <a:lnTo>
                    <a:pt x="232" y="269"/>
                  </a:lnTo>
                  <a:lnTo>
                    <a:pt x="211" y="321"/>
                  </a:lnTo>
                  <a:lnTo>
                    <a:pt x="211" y="357"/>
                  </a:lnTo>
                  <a:lnTo>
                    <a:pt x="187" y="353"/>
                  </a:lnTo>
                  <a:lnTo>
                    <a:pt x="188" y="383"/>
                  </a:lnTo>
                  <a:lnTo>
                    <a:pt x="163" y="371"/>
                  </a:lnTo>
                  <a:lnTo>
                    <a:pt x="150" y="375"/>
                  </a:lnTo>
                  <a:lnTo>
                    <a:pt x="131" y="372"/>
                  </a:lnTo>
                  <a:lnTo>
                    <a:pt x="117" y="326"/>
                  </a:lnTo>
                  <a:lnTo>
                    <a:pt x="90" y="312"/>
                  </a:lnTo>
                  <a:lnTo>
                    <a:pt x="90" y="263"/>
                  </a:lnTo>
                  <a:lnTo>
                    <a:pt x="63" y="269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35" y="125"/>
                  </a:lnTo>
                  <a:lnTo>
                    <a:pt x="25" y="94"/>
                  </a:lnTo>
                  <a:lnTo>
                    <a:pt x="60" y="88"/>
                  </a:lnTo>
                  <a:lnTo>
                    <a:pt x="63" y="45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170158" y="3443389"/>
              <a:ext cx="694948" cy="62150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1" y="0"/>
                </a:cxn>
                <a:cxn ang="0">
                  <a:pos x="195" y="0"/>
                </a:cxn>
                <a:cxn ang="0">
                  <a:pos x="221" y="9"/>
                </a:cxn>
                <a:cxn ang="0">
                  <a:pos x="207" y="35"/>
                </a:cxn>
                <a:cxn ang="0">
                  <a:pos x="254" y="78"/>
                </a:cxn>
                <a:cxn ang="0">
                  <a:pos x="269" y="114"/>
                </a:cxn>
                <a:cxn ang="0">
                  <a:pos x="297" y="105"/>
                </a:cxn>
                <a:cxn ang="0">
                  <a:pos x="296" y="156"/>
                </a:cxn>
                <a:cxn ang="0">
                  <a:pos x="324" y="171"/>
                </a:cxn>
                <a:cxn ang="0">
                  <a:pos x="337" y="216"/>
                </a:cxn>
                <a:cxn ang="0">
                  <a:pos x="357" y="220"/>
                </a:cxn>
                <a:cxn ang="0">
                  <a:pos x="368" y="239"/>
                </a:cxn>
                <a:cxn ang="0">
                  <a:pos x="343" y="265"/>
                </a:cxn>
                <a:cxn ang="0">
                  <a:pos x="335" y="295"/>
                </a:cxn>
                <a:cxn ang="0">
                  <a:pos x="300" y="303"/>
                </a:cxn>
                <a:cxn ang="0">
                  <a:pos x="309" y="270"/>
                </a:cxn>
                <a:cxn ang="0">
                  <a:pos x="171" y="282"/>
                </a:cxn>
                <a:cxn ang="0">
                  <a:pos x="72" y="294"/>
                </a:cxn>
                <a:cxn ang="0">
                  <a:pos x="66" y="262"/>
                </a:cxn>
                <a:cxn ang="0">
                  <a:pos x="59" y="165"/>
                </a:cxn>
                <a:cxn ang="0">
                  <a:pos x="58" y="112"/>
                </a:cxn>
                <a:cxn ang="0">
                  <a:pos x="25" y="88"/>
                </a:cxn>
                <a:cxn ang="0">
                  <a:pos x="37" y="66"/>
                </a:cxn>
                <a:cxn ang="0">
                  <a:pos x="21" y="54"/>
                </a:cxn>
                <a:cxn ang="0">
                  <a:pos x="0" y="10"/>
                </a:cxn>
              </a:cxnLst>
              <a:rect l="0" t="0" r="r" b="b"/>
              <a:pathLst>
                <a:path w="368" h="303">
                  <a:moveTo>
                    <a:pt x="0" y="10"/>
                  </a:moveTo>
                  <a:lnTo>
                    <a:pt x="161" y="0"/>
                  </a:lnTo>
                  <a:lnTo>
                    <a:pt x="195" y="0"/>
                  </a:lnTo>
                  <a:lnTo>
                    <a:pt x="221" y="9"/>
                  </a:lnTo>
                  <a:lnTo>
                    <a:pt x="207" y="35"/>
                  </a:lnTo>
                  <a:lnTo>
                    <a:pt x="254" y="78"/>
                  </a:lnTo>
                  <a:lnTo>
                    <a:pt x="269" y="114"/>
                  </a:lnTo>
                  <a:lnTo>
                    <a:pt x="297" y="105"/>
                  </a:lnTo>
                  <a:lnTo>
                    <a:pt x="296" y="156"/>
                  </a:lnTo>
                  <a:lnTo>
                    <a:pt x="324" y="171"/>
                  </a:lnTo>
                  <a:lnTo>
                    <a:pt x="337" y="216"/>
                  </a:lnTo>
                  <a:lnTo>
                    <a:pt x="357" y="220"/>
                  </a:lnTo>
                  <a:lnTo>
                    <a:pt x="368" y="239"/>
                  </a:lnTo>
                  <a:lnTo>
                    <a:pt x="343" y="265"/>
                  </a:lnTo>
                  <a:lnTo>
                    <a:pt x="335" y="295"/>
                  </a:lnTo>
                  <a:lnTo>
                    <a:pt x="300" y="303"/>
                  </a:lnTo>
                  <a:lnTo>
                    <a:pt x="309" y="270"/>
                  </a:lnTo>
                  <a:lnTo>
                    <a:pt x="171" y="282"/>
                  </a:lnTo>
                  <a:lnTo>
                    <a:pt x="72" y="294"/>
                  </a:lnTo>
                  <a:lnTo>
                    <a:pt x="66" y="262"/>
                  </a:lnTo>
                  <a:lnTo>
                    <a:pt x="59" y="165"/>
                  </a:lnTo>
                  <a:lnTo>
                    <a:pt x="58" y="112"/>
                  </a:lnTo>
                  <a:lnTo>
                    <a:pt x="25" y="88"/>
                  </a:lnTo>
                  <a:lnTo>
                    <a:pt x="37" y="66"/>
                  </a:lnTo>
                  <a:lnTo>
                    <a:pt x="21" y="5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930845" y="3181949"/>
              <a:ext cx="341213" cy="60585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" y="32"/>
                </a:cxn>
                <a:cxn ang="0">
                  <a:pos x="41" y="30"/>
                </a:cxn>
                <a:cxn ang="0">
                  <a:pos x="48" y="24"/>
                </a:cxn>
                <a:cxn ang="0">
                  <a:pos x="53" y="6"/>
                </a:cxn>
                <a:cxn ang="0">
                  <a:pos x="140" y="0"/>
                </a:cxn>
                <a:cxn ang="0">
                  <a:pos x="180" y="209"/>
                </a:cxn>
                <a:cxn ang="0">
                  <a:pos x="177" y="207"/>
                </a:cxn>
                <a:cxn ang="0">
                  <a:pos x="147" y="219"/>
                </a:cxn>
                <a:cxn ang="0">
                  <a:pos x="126" y="275"/>
                </a:cxn>
                <a:cxn ang="0">
                  <a:pos x="95" y="267"/>
                </a:cxn>
                <a:cxn ang="0">
                  <a:pos x="59" y="288"/>
                </a:cxn>
                <a:cxn ang="0">
                  <a:pos x="12" y="296"/>
                </a:cxn>
                <a:cxn ang="0">
                  <a:pos x="33" y="241"/>
                </a:cxn>
                <a:cxn ang="0">
                  <a:pos x="24" y="210"/>
                </a:cxn>
                <a:cxn ang="0">
                  <a:pos x="0" y="21"/>
                </a:cxn>
              </a:cxnLst>
              <a:rect l="0" t="0" r="r" b="b"/>
              <a:pathLst>
                <a:path w="180" h="296">
                  <a:moveTo>
                    <a:pt x="0" y="21"/>
                  </a:moveTo>
                  <a:lnTo>
                    <a:pt x="21" y="32"/>
                  </a:lnTo>
                  <a:lnTo>
                    <a:pt x="41" y="30"/>
                  </a:lnTo>
                  <a:lnTo>
                    <a:pt x="48" y="24"/>
                  </a:lnTo>
                  <a:lnTo>
                    <a:pt x="53" y="6"/>
                  </a:lnTo>
                  <a:lnTo>
                    <a:pt x="140" y="0"/>
                  </a:lnTo>
                  <a:lnTo>
                    <a:pt x="180" y="209"/>
                  </a:lnTo>
                  <a:lnTo>
                    <a:pt x="177" y="207"/>
                  </a:lnTo>
                  <a:lnTo>
                    <a:pt x="147" y="219"/>
                  </a:lnTo>
                  <a:lnTo>
                    <a:pt x="126" y="275"/>
                  </a:lnTo>
                  <a:lnTo>
                    <a:pt x="95" y="267"/>
                  </a:lnTo>
                  <a:lnTo>
                    <a:pt x="59" y="288"/>
                  </a:lnTo>
                  <a:lnTo>
                    <a:pt x="12" y="296"/>
                  </a:lnTo>
                  <a:lnTo>
                    <a:pt x="33" y="241"/>
                  </a:lnTo>
                  <a:lnTo>
                    <a:pt x="24" y="2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196928" y="3058273"/>
              <a:ext cx="436691" cy="54636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4" y="50"/>
                </a:cxn>
                <a:cxn ang="0">
                  <a:pos x="126" y="54"/>
                </a:cxn>
                <a:cxn ang="0">
                  <a:pos x="175" y="31"/>
                </a:cxn>
                <a:cxn ang="0">
                  <a:pos x="186" y="10"/>
                </a:cxn>
                <a:cxn ang="0">
                  <a:pos x="215" y="0"/>
                </a:cxn>
                <a:cxn ang="0">
                  <a:pos x="231" y="101"/>
                </a:cxn>
                <a:cxn ang="0">
                  <a:pos x="219" y="112"/>
                </a:cxn>
                <a:cxn ang="0">
                  <a:pos x="222" y="182"/>
                </a:cxn>
                <a:cxn ang="0">
                  <a:pos x="199" y="188"/>
                </a:cxn>
                <a:cxn ang="0">
                  <a:pos x="186" y="227"/>
                </a:cxn>
                <a:cxn ang="0">
                  <a:pos x="168" y="222"/>
                </a:cxn>
                <a:cxn ang="0">
                  <a:pos x="162" y="267"/>
                </a:cxn>
                <a:cxn ang="0">
                  <a:pos x="136" y="248"/>
                </a:cxn>
                <a:cxn ang="0">
                  <a:pos x="85" y="260"/>
                </a:cxn>
                <a:cxn ang="0">
                  <a:pos x="63" y="243"/>
                </a:cxn>
                <a:cxn ang="0">
                  <a:pos x="34" y="242"/>
                </a:cxn>
                <a:cxn ang="0">
                  <a:pos x="19" y="167"/>
                </a:cxn>
                <a:cxn ang="0">
                  <a:pos x="0" y="60"/>
                </a:cxn>
              </a:cxnLst>
              <a:rect l="0" t="0" r="r" b="b"/>
              <a:pathLst>
                <a:path w="231" h="267">
                  <a:moveTo>
                    <a:pt x="0" y="60"/>
                  </a:moveTo>
                  <a:lnTo>
                    <a:pt x="104" y="50"/>
                  </a:lnTo>
                  <a:lnTo>
                    <a:pt x="126" y="54"/>
                  </a:lnTo>
                  <a:lnTo>
                    <a:pt x="175" y="31"/>
                  </a:lnTo>
                  <a:lnTo>
                    <a:pt x="186" y="10"/>
                  </a:lnTo>
                  <a:lnTo>
                    <a:pt x="215" y="0"/>
                  </a:lnTo>
                  <a:lnTo>
                    <a:pt x="231" y="101"/>
                  </a:lnTo>
                  <a:lnTo>
                    <a:pt x="219" y="112"/>
                  </a:lnTo>
                  <a:lnTo>
                    <a:pt x="222" y="182"/>
                  </a:lnTo>
                  <a:lnTo>
                    <a:pt x="199" y="188"/>
                  </a:lnTo>
                  <a:lnTo>
                    <a:pt x="186" y="227"/>
                  </a:lnTo>
                  <a:lnTo>
                    <a:pt x="168" y="222"/>
                  </a:lnTo>
                  <a:lnTo>
                    <a:pt x="162" y="267"/>
                  </a:lnTo>
                  <a:lnTo>
                    <a:pt x="136" y="248"/>
                  </a:lnTo>
                  <a:lnTo>
                    <a:pt x="85" y="260"/>
                  </a:lnTo>
                  <a:lnTo>
                    <a:pt x="63" y="243"/>
                  </a:lnTo>
                  <a:lnTo>
                    <a:pt x="34" y="242"/>
                  </a:lnTo>
                  <a:lnTo>
                    <a:pt x="19" y="16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6807194" y="3551410"/>
              <a:ext cx="768512" cy="463392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99" y="212"/>
                </a:cxn>
                <a:cxn ang="0">
                  <a:pos x="99" y="202"/>
                </a:cxn>
                <a:cxn ang="0">
                  <a:pos x="338" y="169"/>
                </a:cxn>
                <a:cxn ang="0">
                  <a:pos x="342" y="152"/>
                </a:cxn>
                <a:cxn ang="0">
                  <a:pos x="377" y="139"/>
                </a:cxn>
                <a:cxn ang="0">
                  <a:pos x="381" y="121"/>
                </a:cxn>
                <a:cxn ang="0">
                  <a:pos x="396" y="115"/>
                </a:cxn>
                <a:cxn ang="0">
                  <a:pos x="407" y="88"/>
                </a:cxn>
                <a:cxn ang="0">
                  <a:pos x="374" y="61"/>
                </a:cxn>
                <a:cxn ang="0">
                  <a:pos x="368" y="25"/>
                </a:cxn>
                <a:cxn ang="0">
                  <a:pos x="342" y="7"/>
                </a:cxn>
                <a:cxn ang="0">
                  <a:pos x="289" y="17"/>
                </a:cxn>
                <a:cxn ang="0">
                  <a:pos x="264" y="1"/>
                </a:cxn>
                <a:cxn ang="0">
                  <a:pos x="240" y="0"/>
                </a:cxn>
                <a:cxn ang="0">
                  <a:pos x="245" y="25"/>
                </a:cxn>
                <a:cxn ang="0">
                  <a:pos x="212" y="38"/>
                </a:cxn>
                <a:cxn ang="0">
                  <a:pos x="190" y="94"/>
                </a:cxn>
                <a:cxn ang="0">
                  <a:pos x="160" y="85"/>
                </a:cxn>
                <a:cxn ang="0">
                  <a:pos x="124" y="106"/>
                </a:cxn>
                <a:cxn ang="0">
                  <a:pos x="78" y="114"/>
                </a:cxn>
                <a:cxn ang="0">
                  <a:pos x="78" y="146"/>
                </a:cxn>
                <a:cxn ang="0">
                  <a:pos x="55" y="145"/>
                </a:cxn>
                <a:cxn ang="0">
                  <a:pos x="56" y="173"/>
                </a:cxn>
                <a:cxn ang="0">
                  <a:pos x="32" y="162"/>
                </a:cxn>
                <a:cxn ang="0">
                  <a:pos x="18" y="167"/>
                </a:cxn>
                <a:cxn ang="0">
                  <a:pos x="30" y="186"/>
                </a:cxn>
                <a:cxn ang="0">
                  <a:pos x="5" y="211"/>
                </a:cxn>
                <a:cxn ang="0">
                  <a:pos x="0" y="226"/>
                </a:cxn>
              </a:cxnLst>
              <a:rect l="0" t="0" r="r" b="b"/>
              <a:pathLst>
                <a:path w="407" h="226">
                  <a:moveTo>
                    <a:pt x="0" y="226"/>
                  </a:moveTo>
                  <a:lnTo>
                    <a:pt x="99" y="212"/>
                  </a:lnTo>
                  <a:lnTo>
                    <a:pt x="99" y="202"/>
                  </a:lnTo>
                  <a:lnTo>
                    <a:pt x="338" y="169"/>
                  </a:lnTo>
                  <a:lnTo>
                    <a:pt x="342" y="152"/>
                  </a:lnTo>
                  <a:lnTo>
                    <a:pt x="377" y="139"/>
                  </a:lnTo>
                  <a:lnTo>
                    <a:pt x="381" y="121"/>
                  </a:lnTo>
                  <a:lnTo>
                    <a:pt x="396" y="115"/>
                  </a:lnTo>
                  <a:lnTo>
                    <a:pt x="407" y="88"/>
                  </a:lnTo>
                  <a:lnTo>
                    <a:pt x="374" y="61"/>
                  </a:lnTo>
                  <a:lnTo>
                    <a:pt x="368" y="25"/>
                  </a:lnTo>
                  <a:lnTo>
                    <a:pt x="342" y="7"/>
                  </a:lnTo>
                  <a:lnTo>
                    <a:pt x="289" y="17"/>
                  </a:lnTo>
                  <a:lnTo>
                    <a:pt x="264" y="1"/>
                  </a:lnTo>
                  <a:lnTo>
                    <a:pt x="240" y="0"/>
                  </a:lnTo>
                  <a:lnTo>
                    <a:pt x="245" y="25"/>
                  </a:lnTo>
                  <a:lnTo>
                    <a:pt x="212" y="38"/>
                  </a:lnTo>
                  <a:lnTo>
                    <a:pt x="190" y="94"/>
                  </a:lnTo>
                  <a:lnTo>
                    <a:pt x="160" y="85"/>
                  </a:lnTo>
                  <a:lnTo>
                    <a:pt x="124" y="106"/>
                  </a:lnTo>
                  <a:lnTo>
                    <a:pt x="78" y="114"/>
                  </a:lnTo>
                  <a:lnTo>
                    <a:pt x="78" y="146"/>
                  </a:lnTo>
                  <a:lnTo>
                    <a:pt x="55" y="145"/>
                  </a:lnTo>
                  <a:lnTo>
                    <a:pt x="56" y="173"/>
                  </a:lnTo>
                  <a:lnTo>
                    <a:pt x="32" y="162"/>
                  </a:lnTo>
                  <a:lnTo>
                    <a:pt x="18" y="167"/>
                  </a:lnTo>
                  <a:lnTo>
                    <a:pt x="30" y="186"/>
                  </a:lnTo>
                  <a:lnTo>
                    <a:pt x="5" y="21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55542" y="3850422"/>
              <a:ext cx="887468" cy="350675"/>
            </a:xfrm>
            <a:custGeom>
              <a:avLst/>
              <a:gdLst/>
              <a:ahLst/>
              <a:cxnLst>
                <a:cxn ang="0">
                  <a:pos x="28" y="78"/>
                </a:cxn>
                <a:cxn ang="0">
                  <a:pos x="28" y="81"/>
                </a:cxn>
                <a:cxn ang="0">
                  <a:pos x="20" y="97"/>
                </a:cxn>
                <a:cxn ang="0">
                  <a:pos x="29" y="119"/>
                </a:cxn>
                <a:cxn ang="0">
                  <a:pos x="0" y="138"/>
                </a:cxn>
                <a:cxn ang="0">
                  <a:pos x="6" y="171"/>
                </a:cxn>
                <a:cxn ang="0">
                  <a:pos x="129" y="161"/>
                </a:cxn>
                <a:cxn ang="0">
                  <a:pos x="275" y="144"/>
                </a:cxn>
                <a:cxn ang="0">
                  <a:pos x="348" y="131"/>
                </a:cxn>
                <a:cxn ang="0">
                  <a:pos x="363" y="87"/>
                </a:cxn>
                <a:cxn ang="0">
                  <a:pos x="389" y="85"/>
                </a:cxn>
                <a:cxn ang="0">
                  <a:pos x="469" y="0"/>
                </a:cxn>
                <a:cxn ang="0">
                  <a:pos x="365" y="21"/>
                </a:cxn>
                <a:cxn ang="0">
                  <a:pos x="123" y="56"/>
                </a:cxn>
                <a:cxn ang="0">
                  <a:pos x="125" y="66"/>
                </a:cxn>
                <a:cxn ang="0">
                  <a:pos x="28" y="78"/>
                </a:cxn>
              </a:cxnLst>
              <a:rect l="0" t="0" r="r" b="b"/>
              <a:pathLst>
                <a:path w="469" h="171">
                  <a:moveTo>
                    <a:pt x="28" y="78"/>
                  </a:moveTo>
                  <a:lnTo>
                    <a:pt x="28" y="81"/>
                  </a:lnTo>
                  <a:lnTo>
                    <a:pt x="20" y="97"/>
                  </a:lnTo>
                  <a:lnTo>
                    <a:pt x="29" y="119"/>
                  </a:lnTo>
                  <a:lnTo>
                    <a:pt x="0" y="138"/>
                  </a:lnTo>
                  <a:lnTo>
                    <a:pt x="6" y="171"/>
                  </a:lnTo>
                  <a:lnTo>
                    <a:pt x="129" y="161"/>
                  </a:lnTo>
                  <a:lnTo>
                    <a:pt x="275" y="144"/>
                  </a:lnTo>
                  <a:lnTo>
                    <a:pt x="348" y="131"/>
                  </a:lnTo>
                  <a:lnTo>
                    <a:pt x="363" y="87"/>
                  </a:lnTo>
                  <a:lnTo>
                    <a:pt x="389" y="85"/>
                  </a:lnTo>
                  <a:lnTo>
                    <a:pt x="469" y="0"/>
                  </a:lnTo>
                  <a:lnTo>
                    <a:pt x="365" y="21"/>
                  </a:lnTo>
                  <a:lnTo>
                    <a:pt x="123" y="56"/>
                  </a:lnTo>
                  <a:lnTo>
                    <a:pt x="125" y="66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669457" y="4174484"/>
              <a:ext cx="363126" cy="685695"/>
            </a:xfrm>
            <a:custGeom>
              <a:avLst/>
              <a:gdLst/>
              <a:ahLst/>
              <a:cxnLst>
                <a:cxn ang="0">
                  <a:pos x="54" y="11"/>
                </a:cxn>
                <a:cxn ang="0">
                  <a:pos x="25" y="68"/>
                </a:cxn>
                <a:cxn ang="0">
                  <a:pos x="0" y="105"/>
                </a:cxn>
                <a:cxn ang="0">
                  <a:pos x="8" y="149"/>
                </a:cxn>
                <a:cxn ang="0">
                  <a:pos x="38" y="209"/>
                </a:cxn>
                <a:cxn ang="0">
                  <a:pos x="15" y="270"/>
                </a:cxn>
                <a:cxn ang="0">
                  <a:pos x="5" y="302"/>
                </a:cxn>
                <a:cxn ang="0">
                  <a:pos x="117" y="289"/>
                </a:cxn>
                <a:cxn ang="0">
                  <a:pos x="122" y="330"/>
                </a:cxn>
                <a:cxn ang="0">
                  <a:pos x="145" y="335"/>
                </a:cxn>
                <a:cxn ang="0">
                  <a:pos x="151" y="314"/>
                </a:cxn>
                <a:cxn ang="0">
                  <a:pos x="192" y="308"/>
                </a:cxn>
                <a:cxn ang="0">
                  <a:pos x="183" y="240"/>
                </a:cxn>
                <a:cxn ang="0">
                  <a:pos x="181" y="0"/>
                </a:cxn>
                <a:cxn ang="0">
                  <a:pos x="54" y="11"/>
                </a:cxn>
              </a:cxnLst>
              <a:rect l="0" t="0" r="r" b="b"/>
              <a:pathLst>
                <a:path w="192" h="335">
                  <a:moveTo>
                    <a:pt x="54" y="11"/>
                  </a:moveTo>
                  <a:lnTo>
                    <a:pt x="25" y="68"/>
                  </a:lnTo>
                  <a:lnTo>
                    <a:pt x="0" y="105"/>
                  </a:lnTo>
                  <a:lnTo>
                    <a:pt x="8" y="149"/>
                  </a:lnTo>
                  <a:lnTo>
                    <a:pt x="38" y="209"/>
                  </a:lnTo>
                  <a:lnTo>
                    <a:pt x="15" y="270"/>
                  </a:lnTo>
                  <a:lnTo>
                    <a:pt x="5" y="302"/>
                  </a:lnTo>
                  <a:lnTo>
                    <a:pt x="117" y="289"/>
                  </a:lnTo>
                  <a:lnTo>
                    <a:pt x="122" y="330"/>
                  </a:lnTo>
                  <a:lnTo>
                    <a:pt x="145" y="335"/>
                  </a:lnTo>
                  <a:lnTo>
                    <a:pt x="151" y="314"/>
                  </a:lnTo>
                  <a:lnTo>
                    <a:pt x="192" y="308"/>
                  </a:lnTo>
                  <a:lnTo>
                    <a:pt x="183" y="240"/>
                  </a:lnTo>
                  <a:lnTo>
                    <a:pt x="181" y="0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009104" y="4141608"/>
              <a:ext cx="410082" cy="69195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41" y="0"/>
                </a:cxn>
                <a:cxn ang="0">
                  <a:pos x="186" y="156"/>
                </a:cxn>
                <a:cxn ang="0">
                  <a:pos x="217" y="181"/>
                </a:cxn>
                <a:cxn ang="0">
                  <a:pos x="192" y="227"/>
                </a:cxn>
                <a:cxn ang="0">
                  <a:pos x="216" y="271"/>
                </a:cxn>
                <a:cxn ang="0">
                  <a:pos x="72" y="287"/>
                </a:cxn>
                <a:cxn ang="0">
                  <a:pos x="78" y="325"/>
                </a:cxn>
                <a:cxn ang="0">
                  <a:pos x="57" y="338"/>
                </a:cxn>
                <a:cxn ang="0">
                  <a:pos x="40" y="290"/>
                </a:cxn>
                <a:cxn ang="0">
                  <a:pos x="30" y="329"/>
                </a:cxn>
                <a:cxn ang="0">
                  <a:pos x="12" y="325"/>
                </a:cxn>
                <a:cxn ang="0">
                  <a:pos x="6" y="286"/>
                </a:cxn>
                <a:cxn ang="0">
                  <a:pos x="1" y="252"/>
                </a:cxn>
                <a:cxn ang="0">
                  <a:pos x="0" y="17"/>
                </a:cxn>
              </a:cxnLst>
              <a:rect l="0" t="0" r="r" b="b"/>
              <a:pathLst>
                <a:path w="217" h="338">
                  <a:moveTo>
                    <a:pt x="0" y="17"/>
                  </a:moveTo>
                  <a:lnTo>
                    <a:pt x="141" y="0"/>
                  </a:lnTo>
                  <a:lnTo>
                    <a:pt x="186" y="156"/>
                  </a:lnTo>
                  <a:lnTo>
                    <a:pt x="217" y="181"/>
                  </a:lnTo>
                  <a:lnTo>
                    <a:pt x="192" y="227"/>
                  </a:lnTo>
                  <a:lnTo>
                    <a:pt x="216" y="271"/>
                  </a:lnTo>
                  <a:lnTo>
                    <a:pt x="72" y="287"/>
                  </a:lnTo>
                  <a:lnTo>
                    <a:pt x="78" y="325"/>
                  </a:lnTo>
                  <a:lnTo>
                    <a:pt x="57" y="338"/>
                  </a:lnTo>
                  <a:lnTo>
                    <a:pt x="40" y="290"/>
                  </a:lnTo>
                  <a:lnTo>
                    <a:pt x="30" y="329"/>
                  </a:lnTo>
                  <a:lnTo>
                    <a:pt x="12" y="325"/>
                  </a:lnTo>
                  <a:lnTo>
                    <a:pt x="6" y="286"/>
                  </a:lnTo>
                  <a:lnTo>
                    <a:pt x="1" y="25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275188" y="4107166"/>
              <a:ext cx="568168" cy="63716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9"/>
                </a:cxn>
                <a:cxn ang="0">
                  <a:pos x="73" y="6"/>
                </a:cxn>
                <a:cxn ang="0">
                  <a:pos x="135" y="0"/>
                </a:cxn>
                <a:cxn ang="0">
                  <a:pos x="126" y="16"/>
                </a:cxn>
                <a:cxn ang="0">
                  <a:pos x="145" y="16"/>
                </a:cxn>
                <a:cxn ang="0">
                  <a:pos x="252" y="112"/>
                </a:cxn>
                <a:cxn ang="0">
                  <a:pos x="294" y="174"/>
                </a:cxn>
                <a:cxn ang="0">
                  <a:pos x="300" y="216"/>
                </a:cxn>
                <a:cxn ang="0">
                  <a:pos x="286" y="226"/>
                </a:cxn>
                <a:cxn ang="0">
                  <a:pos x="294" y="268"/>
                </a:cxn>
                <a:cxn ang="0">
                  <a:pos x="264" y="270"/>
                </a:cxn>
                <a:cxn ang="0">
                  <a:pos x="264" y="306"/>
                </a:cxn>
                <a:cxn ang="0">
                  <a:pos x="240" y="288"/>
                </a:cxn>
                <a:cxn ang="0">
                  <a:pos x="86" y="311"/>
                </a:cxn>
                <a:cxn ang="0">
                  <a:pos x="51" y="244"/>
                </a:cxn>
                <a:cxn ang="0">
                  <a:pos x="76" y="198"/>
                </a:cxn>
                <a:cxn ang="0">
                  <a:pos x="43" y="175"/>
                </a:cxn>
                <a:cxn ang="0">
                  <a:pos x="0" y="19"/>
                </a:cxn>
              </a:cxnLst>
              <a:rect l="0" t="0" r="r" b="b"/>
              <a:pathLst>
                <a:path w="300" h="311">
                  <a:moveTo>
                    <a:pt x="0" y="19"/>
                  </a:moveTo>
                  <a:lnTo>
                    <a:pt x="3" y="19"/>
                  </a:lnTo>
                  <a:lnTo>
                    <a:pt x="73" y="6"/>
                  </a:lnTo>
                  <a:lnTo>
                    <a:pt x="135" y="0"/>
                  </a:lnTo>
                  <a:lnTo>
                    <a:pt x="126" y="16"/>
                  </a:lnTo>
                  <a:lnTo>
                    <a:pt x="145" y="16"/>
                  </a:lnTo>
                  <a:lnTo>
                    <a:pt x="252" y="112"/>
                  </a:lnTo>
                  <a:lnTo>
                    <a:pt x="294" y="174"/>
                  </a:lnTo>
                  <a:lnTo>
                    <a:pt x="300" y="216"/>
                  </a:lnTo>
                  <a:lnTo>
                    <a:pt x="286" y="226"/>
                  </a:lnTo>
                  <a:lnTo>
                    <a:pt x="294" y="268"/>
                  </a:lnTo>
                  <a:lnTo>
                    <a:pt x="264" y="270"/>
                  </a:lnTo>
                  <a:lnTo>
                    <a:pt x="264" y="306"/>
                  </a:lnTo>
                  <a:lnTo>
                    <a:pt x="240" y="288"/>
                  </a:lnTo>
                  <a:lnTo>
                    <a:pt x="86" y="311"/>
                  </a:lnTo>
                  <a:lnTo>
                    <a:pt x="51" y="244"/>
                  </a:lnTo>
                  <a:lnTo>
                    <a:pt x="76" y="198"/>
                  </a:lnTo>
                  <a:lnTo>
                    <a:pt x="43" y="17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514664" y="4021064"/>
              <a:ext cx="516516" cy="444606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32" y="18"/>
                </a:cxn>
                <a:cxn ang="0">
                  <a:pos x="114" y="0"/>
                </a:cxn>
                <a:cxn ang="0">
                  <a:pos x="139" y="12"/>
                </a:cxn>
                <a:cxn ang="0">
                  <a:pos x="192" y="3"/>
                </a:cxn>
                <a:cxn ang="0">
                  <a:pos x="235" y="34"/>
                </a:cxn>
                <a:cxn ang="0">
                  <a:pos x="274" y="58"/>
                </a:cxn>
                <a:cxn ang="0">
                  <a:pos x="252" y="123"/>
                </a:cxn>
                <a:cxn ang="0">
                  <a:pos x="219" y="156"/>
                </a:cxn>
                <a:cxn ang="0">
                  <a:pos x="183" y="166"/>
                </a:cxn>
                <a:cxn ang="0">
                  <a:pos x="190" y="192"/>
                </a:cxn>
                <a:cxn ang="0">
                  <a:pos x="168" y="217"/>
                </a:cxn>
                <a:cxn ang="0">
                  <a:pos x="126" y="156"/>
                </a:cxn>
                <a:cxn ang="0">
                  <a:pos x="18" y="58"/>
                </a:cxn>
                <a:cxn ang="0">
                  <a:pos x="0" y="58"/>
                </a:cxn>
                <a:cxn ang="0">
                  <a:pos x="10" y="39"/>
                </a:cxn>
              </a:cxnLst>
              <a:rect l="0" t="0" r="r" b="b"/>
              <a:pathLst>
                <a:path w="274" h="217">
                  <a:moveTo>
                    <a:pt x="10" y="39"/>
                  </a:moveTo>
                  <a:lnTo>
                    <a:pt x="32" y="18"/>
                  </a:lnTo>
                  <a:lnTo>
                    <a:pt x="114" y="0"/>
                  </a:lnTo>
                  <a:lnTo>
                    <a:pt x="139" y="12"/>
                  </a:lnTo>
                  <a:lnTo>
                    <a:pt x="192" y="3"/>
                  </a:lnTo>
                  <a:lnTo>
                    <a:pt x="235" y="34"/>
                  </a:lnTo>
                  <a:lnTo>
                    <a:pt x="274" y="58"/>
                  </a:lnTo>
                  <a:lnTo>
                    <a:pt x="252" y="123"/>
                  </a:lnTo>
                  <a:lnTo>
                    <a:pt x="219" y="156"/>
                  </a:lnTo>
                  <a:lnTo>
                    <a:pt x="183" y="166"/>
                  </a:lnTo>
                  <a:lnTo>
                    <a:pt x="190" y="192"/>
                  </a:lnTo>
                  <a:lnTo>
                    <a:pt x="168" y="217"/>
                  </a:lnTo>
                  <a:lnTo>
                    <a:pt x="126" y="156"/>
                  </a:lnTo>
                  <a:lnTo>
                    <a:pt x="18" y="58"/>
                  </a:lnTo>
                  <a:lnTo>
                    <a:pt x="0" y="58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145277" y="4656662"/>
              <a:ext cx="970423" cy="71230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41" y="20"/>
                </a:cxn>
                <a:cxn ang="0">
                  <a:pos x="156" y="43"/>
                </a:cxn>
                <a:cxn ang="0">
                  <a:pos x="307" y="20"/>
                </a:cxn>
                <a:cxn ang="0">
                  <a:pos x="333" y="39"/>
                </a:cxn>
                <a:cxn ang="0">
                  <a:pos x="333" y="3"/>
                </a:cxn>
                <a:cxn ang="0">
                  <a:pos x="331" y="0"/>
                </a:cxn>
                <a:cxn ang="0">
                  <a:pos x="361" y="2"/>
                </a:cxn>
                <a:cxn ang="0">
                  <a:pos x="393" y="56"/>
                </a:cxn>
                <a:cxn ang="0">
                  <a:pos x="444" y="129"/>
                </a:cxn>
                <a:cxn ang="0">
                  <a:pos x="469" y="192"/>
                </a:cxn>
                <a:cxn ang="0">
                  <a:pos x="507" y="236"/>
                </a:cxn>
                <a:cxn ang="0">
                  <a:pos x="513" y="300"/>
                </a:cxn>
                <a:cxn ang="0">
                  <a:pos x="501" y="338"/>
                </a:cxn>
                <a:cxn ang="0">
                  <a:pos x="447" y="348"/>
                </a:cxn>
                <a:cxn ang="0">
                  <a:pos x="438" y="332"/>
                </a:cxn>
                <a:cxn ang="0">
                  <a:pos x="400" y="309"/>
                </a:cxn>
                <a:cxn ang="0">
                  <a:pos x="388" y="285"/>
                </a:cxn>
                <a:cxn ang="0">
                  <a:pos x="378" y="276"/>
                </a:cxn>
                <a:cxn ang="0">
                  <a:pos x="372" y="254"/>
                </a:cxn>
                <a:cxn ang="0">
                  <a:pos x="363" y="260"/>
                </a:cxn>
                <a:cxn ang="0">
                  <a:pos x="333" y="231"/>
                </a:cxn>
                <a:cxn ang="0">
                  <a:pos x="340" y="204"/>
                </a:cxn>
                <a:cxn ang="0">
                  <a:pos x="333" y="189"/>
                </a:cxn>
                <a:cxn ang="0">
                  <a:pos x="324" y="194"/>
                </a:cxn>
                <a:cxn ang="0">
                  <a:pos x="325" y="210"/>
                </a:cxn>
                <a:cxn ang="0">
                  <a:pos x="315" y="189"/>
                </a:cxn>
                <a:cxn ang="0">
                  <a:pos x="316" y="140"/>
                </a:cxn>
                <a:cxn ang="0">
                  <a:pos x="297" y="111"/>
                </a:cxn>
                <a:cxn ang="0">
                  <a:pos x="249" y="87"/>
                </a:cxn>
                <a:cxn ang="0">
                  <a:pos x="225" y="60"/>
                </a:cxn>
                <a:cxn ang="0">
                  <a:pos x="198" y="57"/>
                </a:cxn>
                <a:cxn ang="0">
                  <a:pos x="187" y="74"/>
                </a:cxn>
                <a:cxn ang="0">
                  <a:pos x="147" y="86"/>
                </a:cxn>
                <a:cxn ang="0">
                  <a:pos x="124" y="74"/>
                </a:cxn>
                <a:cxn ang="0">
                  <a:pos x="112" y="56"/>
                </a:cxn>
                <a:cxn ang="0">
                  <a:pos x="37" y="72"/>
                </a:cxn>
                <a:cxn ang="0">
                  <a:pos x="21" y="59"/>
                </a:cxn>
                <a:cxn ang="0">
                  <a:pos x="4" y="73"/>
                </a:cxn>
                <a:cxn ang="0">
                  <a:pos x="0" y="34"/>
                </a:cxn>
              </a:cxnLst>
              <a:rect l="0" t="0" r="r" b="b"/>
              <a:pathLst>
                <a:path w="513" h="348">
                  <a:moveTo>
                    <a:pt x="0" y="34"/>
                  </a:moveTo>
                  <a:lnTo>
                    <a:pt x="141" y="20"/>
                  </a:lnTo>
                  <a:lnTo>
                    <a:pt x="156" y="43"/>
                  </a:lnTo>
                  <a:lnTo>
                    <a:pt x="307" y="20"/>
                  </a:lnTo>
                  <a:lnTo>
                    <a:pt x="333" y="39"/>
                  </a:lnTo>
                  <a:lnTo>
                    <a:pt x="333" y="3"/>
                  </a:lnTo>
                  <a:lnTo>
                    <a:pt x="331" y="0"/>
                  </a:lnTo>
                  <a:lnTo>
                    <a:pt x="361" y="2"/>
                  </a:lnTo>
                  <a:lnTo>
                    <a:pt x="393" y="56"/>
                  </a:lnTo>
                  <a:lnTo>
                    <a:pt x="444" y="129"/>
                  </a:lnTo>
                  <a:lnTo>
                    <a:pt x="469" y="192"/>
                  </a:lnTo>
                  <a:lnTo>
                    <a:pt x="507" y="236"/>
                  </a:lnTo>
                  <a:lnTo>
                    <a:pt x="513" y="300"/>
                  </a:lnTo>
                  <a:lnTo>
                    <a:pt x="501" y="338"/>
                  </a:lnTo>
                  <a:lnTo>
                    <a:pt x="447" y="348"/>
                  </a:lnTo>
                  <a:lnTo>
                    <a:pt x="438" y="332"/>
                  </a:lnTo>
                  <a:lnTo>
                    <a:pt x="400" y="309"/>
                  </a:lnTo>
                  <a:lnTo>
                    <a:pt x="388" y="285"/>
                  </a:lnTo>
                  <a:lnTo>
                    <a:pt x="378" y="276"/>
                  </a:lnTo>
                  <a:lnTo>
                    <a:pt x="372" y="254"/>
                  </a:lnTo>
                  <a:lnTo>
                    <a:pt x="363" y="260"/>
                  </a:lnTo>
                  <a:lnTo>
                    <a:pt x="333" y="231"/>
                  </a:lnTo>
                  <a:lnTo>
                    <a:pt x="340" y="204"/>
                  </a:lnTo>
                  <a:lnTo>
                    <a:pt x="333" y="189"/>
                  </a:lnTo>
                  <a:lnTo>
                    <a:pt x="324" y="194"/>
                  </a:lnTo>
                  <a:lnTo>
                    <a:pt x="325" y="210"/>
                  </a:lnTo>
                  <a:lnTo>
                    <a:pt x="315" y="189"/>
                  </a:lnTo>
                  <a:lnTo>
                    <a:pt x="316" y="140"/>
                  </a:lnTo>
                  <a:lnTo>
                    <a:pt x="297" y="111"/>
                  </a:lnTo>
                  <a:lnTo>
                    <a:pt x="249" y="87"/>
                  </a:lnTo>
                  <a:lnTo>
                    <a:pt x="225" y="60"/>
                  </a:lnTo>
                  <a:lnTo>
                    <a:pt x="198" y="57"/>
                  </a:lnTo>
                  <a:lnTo>
                    <a:pt x="187" y="74"/>
                  </a:lnTo>
                  <a:lnTo>
                    <a:pt x="147" y="86"/>
                  </a:lnTo>
                  <a:lnTo>
                    <a:pt x="124" y="74"/>
                  </a:lnTo>
                  <a:lnTo>
                    <a:pt x="112" y="56"/>
                  </a:lnTo>
                  <a:lnTo>
                    <a:pt x="37" y="72"/>
                  </a:lnTo>
                  <a:lnTo>
                    <a:pt x="21" y="59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411361" y="3715788"/>
              <a:ext cx="892163" cy="424254"/>
            </a:xfrm>
            <a:custGeom>
              <a:avLst/>
              <a:gdLst/>
              <a:ahLst/>
              <a:cxnLst>
                <a:cxn ang="0">
                  <a:pos x="16" y="153"/>
                </a:cxn>
                <a:cxn ang="0">
                  <a:pos x="0" y="197"/>
                </a:cxn>
                <a:cxn ang="0">
                  <a:pos x="61" y="191"/>
                </a:cxn>
                <a:cxn ang="0">
                  <a:pos x="85" y="171"/>
                </a:cxn>
                <a:cxn ang="0">
                  <a:pos x="168" y="149"/>
                </a:cxn>
                <a:cxn ang="0">
                  <a:pos x="191" y="161"/>
                </a:cxn>
                <a:cxn ang="0">
                  <a:pos x="246" y="153"/>
                </a:cxn>
                <a:cxn ang="0">
                  <a:pos x="246" y="156"/>
                </a:cxn>
                <a:cxn ang="0">
                  <a:pos x="328" y="207"/>
                </a:cxn>
                <a:cxn ang="0">
                  <a:pos x="376" y="192"/>
                </a:cxn>
                <a:cxn ang="0">
                  <a:pos x="403" y="135"/>
                </a:cxn>
                <a:cxn ang="0">
                  <a:pos x="450" y="119"/>
                </a:cxn>
                <a:cxn ang="0">
                  <a:pos x="472" y="77"/>
                </a:cxn>
                <a:cxn ang="0">
                  <a:pos x="471" y="26"/>
                </a:cxn>
                <a:cxn ang="0">
                  <a:pos x="465" y="68"/>
                </a:cxn>
                <a:cxn ang="0">
                  <a:pos x="439" y="104"/>
                </a:cxn>
                <a:cxn ang="0">
                  <a:pos x="429" y="101"/>
                </a:cxn>
                <a:cxn ang="0">
                  <a:pos x="394" y="111"/>
                </a:cxn>
                <a:cxn ang="0">
                  <a:pos x="394" y="99"/>
                </a:cxn>
                <a:cxn ang="0">
                  <a:pos x="429" y="87"/>
                </a:cxn>
                <a:cxn ang="0">
                  <a:pos x="397" y="83"/>
                </a:cxn>
                <a:cxn ang="0">
                  <a:pos x="433" y="72"/>
                </a:cxn>
                <a:cxn ang="0">
                  <a:pos x="447" y="78"/>
                </a:cxn>
                <a:cxn ang="0">
                  <a:pos x="454" y="38"/>
                </a:cxn>
                <a:cxn ang="0">
                  <a:pos x="445" y="29"/>
                </a:cxn>
                <a:cxn ang="0">
                  <a:pos x="402" y="45"/>
                </a:cxn>
                <a:cxn ang="0">
                  <a:pos x="403" y="21"/>
                </a:cxn>
                <a:cxn ang="0">
                  <a:pos x="421" y="27"/>
                </a:cxn>
                <a:cxn ang="0">
                  <a:pos x="445" y="9"/>
                </a:cxn>
                <a:cxn ang="0">
                  <a:pos x="432" y="0"/>
                </a:cxn>
                <a:cxn ang="0">
                  <a:pos x="291" y="32"/>
                </a:cxn>
                <a:cxn ang="0">
                  <a:pos x="118" y="67"/>
                </a:cxn>
                <a:cxn ang="0">
                  <a:pos x="39" y="152"/>
                </a:cxn>
                <a:cxn ang="0">
                  <a:pos x="16" y="153"/>
                </a:cxn>
              </a:cxnLst>
              <a:rect l="0" t="0" r="r" b="b"/>
              <a:pathLst>
                <a:path w="472" h="207">
                  <a:moveTo>
                    <a:pt x="16" y="153"/>
                  </a:moveTo>
                  <a:lnTo>
                    <a:pt x="0" y="197"/>
                  </a:lnTo>
                  <a:lnTo>
                    <a:pt x="61" y="191"/>
                  </a:lnTo>
                  <a:lnTo>
                    <a:pt x="85" y="171"/>
                  </a:lnTo>
                  <a:lnTo>
                    <a:pt x="168" y="149"/>
                  </a:lnTo>
                  <a:lnTo>
                    <a:pt x="191" y="161"/>
                  </a:lnTo>
                  <a:lnTo>
                    <a:pt x="246" y="153"/>
                  </a:lnTo>
                  <a:lnTo>
                    <a:pt x="246" y="156"/>
                  </a:lnTo>
                  <a:lnTo>
                    <a:pt x="328" y="207"/>
                  </a:lnTo>
                  <a:lnTo>
                    <a:pt x="376" y="192"/>
                  </a:lnTo>
                  <a:lnTo>
                    <a:pt x="403" y="135"/>
                  </a:lnTo>
                  <a:lnTo>
                    <a:pt x="450" y="119"/>
                  </a:lnTo>
                  <a:lnTo>
                    <a:pt x="472" y="77"/>
                  </a:lnTo>
                  <a:lnTo>
                    <a:pt x="471" y="26"/>
                  </a:lnTo>
                  <a:lnTo>
                    <a:pt x="465" y="68"/>
                  </a:lnTo>
                  <a:lnTo>
                    <a:pt x="439" y="104"/>
                  </a:lnTo>
                  <a:lnTo>
                    <a:pt x="429" y="101"/>
                  </a:lnTo>
                  <a:lnTo>
                    <a:pt x="394" y="111"/>
                  </a:lnTo>
                  <a:lnTo>
                    <a:pt x="394" y="99"/>
                  </a:lnTo>
                  <a:lnTo>
                    <a:pt x="429" y="87"/>
                  </a:lnTo>
                  <a:lnTo>
                    <a:pt x="397" y="83"/>
                  </a:lnTo>
                  <a:lnTo>
                    <a:pt x="433" y="72"/>
                  </a:lnTo>
                  <a:lnTo>
                    <a:pt x="447" y="78"/>
                  </a:lnTo>
                  <a:lnTo>
                    <a:pt x="454" y="38"/>
                  </a:lnTo>
                  <a:lnTo>
                    <a:pt x="445" y="29"/>
                  </a:lnTo>
                  <a:lnTo>
                    <a:pt x="402" y="45"/>
                  </a:lnTo>
                  <a:lnTo>
                    <a:pt x="403" y="21"/>
                  </a:lnTo>
                  <a:lnTo>
                    <a:pt x="421" y="27"/>
                  </a:lnTo>
                  <a:lnTo>
                    <a:pt x="445" y="9"/>
                  </a:lnTo>
                  <a:lnTo>
                    <a:pt x="432" y="0"/>
                  </a:lnTo>
                  <a:lnTo>
                    <a:pt x="291" y="32"/>
                  </a:lnTo>
                  <a:lnTo>
                    <a:pt x="118" y="67"/>
                  </a:lnTo>
                  <a:lnTo>
                    <a:pt x="39" y="152"/>
                  </a:lnTo>
                  <a:lnTo>
                    <a:pt x="16" y="15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447360" y="3365113"/>
              <a:ext cx="781035" cy="527578"/>
            </a:xfrm>
            <a:custGeom>
              <a:avLst/>
              <a:gdLst/>
              <a:ahLst/>
              <a:cxnLst>
                <a:cxn ang="0">
                  <a:pos x="68" y="180"/>
                </a:cxn>
                <a:cxn ang="0">
                  <a:pos x="56" y="206"/>
                </a:cxn>
                <a:cxn ang="0">
                  <a:pos x="39" y="213"/>
                </a:cxn>
                <a:cxn ang="0">
                  <a:pos x="38" y="230"/>
                </a:cxn>
                <a:cxn ang="0">
                  <a:pos x="2" y="243"/>
                </a:cxn>
                <a:cxn ang="0">
                  <a:pos x="0" y="257"/>
                </a:cxn>
                <a:cxn ang="0">
                  <a:pos x="98" y="240"/>
                </a:cxn>
                <a:cxn ang="0">
                  <a:pos x="276" y="203"/>
                </a:cxn>
                <a:cxn ang="0">
                  <a:pos x="413" y="170"/>
                </a:cxn>
                <a:cxn ang="0">
                  <a:pos x="413" y="144"/>
                </a:cxn>
                <a:cxn ang="0">
                  <a:pos x="398" y="136"/>
                </a:cxn>
                <a:cxn ang="0">
                  <a:pos x="386" y="149"/>
                </a:cxn>
                <a:cxn ang="0">
                  <a:pos x="379" y="114"/>
                </a:cxn>
                <a:cxn ang="0">
                  <a:pos x="386" y="83"/>
                </a:cxn>
                <a:cxn ang="0">
                  <a:pos x="335" y="60"/>
                </a:cxn>
                <a:cxn ang="0">
                  <a:pos x="300" y="66"/>
                </a:cxn>
                <a:cxn ang="0">
                  <a:pos x="299" y="18"/>
                </a:cxn>
                <a:cxn ang="0">
                  <a:pos x="263" y="0"/>
                </a:cxn>
                <a:cxn ang="0">
                  <a:pos x="236" y="11"/>
                </a:cxn>
                <a:cxn ang="0">
                  <a:pos x="218" y="56"/>
                </a:cxn>
                <a:cxn ang="0">
                  <a:pos x="186" y="74"/>
                </a:cxn>
                <a:cxn ang="0">
                  <a:pos x="173" y="145"/>
                </a:cxn>
                <a:cxn ang="0">
                  <a:pos x="121" y="180"/>
                </a:cxn>
                <a:cxn ang="0">
                  <a:pos x="79" y="194"/>
                </a:cxn>
                <a:cxn ang="0">
                  <a:pos x="68" y="180"/>
                </a:cxn>
              </a:cxnLst>
              <a:rect l="0" t="0" r="r" b="b"/>
              <a:pathLst>
                <a:path w="413" h="257">
                  <a:moveTo>
                    <a:pt x="68" y="180"/>
                  </a:moveTo>
                  <a:lnTo>
                    <a:pt x="56" y="206"/>
                  </a:lnTo>
                  <a:lnTo>
                    <a:pt x="39" y="213"/>
                  </a:lnTo>
                  <a:lnTo>
                    <a:pt x="38" y="230"/>
                  </a:lnTo>
                  <a:lnTo>
                    <a:pt x="2" y="243"/>
                  </a:lnTo>
                  <a:lnTo>
                    <a:pt x="0" y="257"/>
                  </a:lnTo>
                  <a:lnTo>
                    <a:pt x="98" y="240"/>
                  </a:lnTo>
                  <a:lnTo>
                    <a:pt x="276" y="203"/>
                  </a:lnTo>
                  <a:lnTo>
                    <a:pt x="413" y="170"/>
                  </a:lnTo>
                  <a:lnTo>
                    <a:pt x="413" y="144"/>
                  </a:lnTo>
                  <a:lnTo>
                    <a:pt x="398" y="136"/>
                  </a:lnTo>
                  <a:lnTo>
                    <a:pt x="386" y="149"/>
                  </a:lnTo>
                  <a:lnTo>
                    <a:pt x="379" y="114"/>
                  </a:lnTo>
                  <a:lnTo>
                    <a:pt x="386" y="83"/>
                  </a:lnTo>
                  <a:lnTo>
                    <a:pt x="335" y="60"/>
                  </a:lnTo>
                  <a:lnTo>
                    <a:pt x="300" y="66"/>
                  </a:lnTo>
                  <a:lnTo>
                    <a:pt x="299" y="18"/>
                  </a:lnTo>
                  <a:lnTo>
                    <a:pt x="263" y="0"/>
                  </a:lnTo>
                  <a:lnTo>
                    <a:pt x="236" y="11"/>
                  </a:lnTo>
                  <a:lnTo>
                    <a:pt x="218" y="56"/>
                  </a:lnTo>
                  <a:lnTo>
                    <a:pt x="186" y="74"/>
                  </a:lnTo>
                  <a:lnTo>
                    <a:pt x="173" y="145"/>
                  </a:lnTo>
                  <a:lnTo>
                    <a:pt x="121" y="180"/>
                  </a:lnTo>
                  <a:lnTo>
                    <a:pt x="79" y="194"/>
                  </a:lnTo>
                  <a:lnTo>
                    <a:pt x="68" y="18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502143" y="3261789"/>
              <a:ext cx="442951" cy="500964"/>
            </a:xfrm>
            <a:custGeom>
              <a:avLst/>
              <a:gdLst/>
              <a:ahLst/>
              <a:cxnLst>
                <a:cxn ang="0">
                  <a:pos x="24" y="128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6" y="203"/>
                </a:cxn>
                <a:cxn ang="0">
                  <a:pos x="40" y="231"/>
                </a:cxn>
                <a:cxn ang="0">
                  <a:pos x="48" y="245"/>
                </a:cxn>
                <a:cxn ang="0">
                  <a:pos x="91" y="231"/>
                </a:cxn>
                <a:cxn ang="0">
                  <a:pos x="142" y="198"/>
                </a:cxn>
                <a:cxn ang="0">
                  <a:pos x="157" y="126"/>
                </a:cxn>
                <a:cxn ang="0">
                  <a:pos x="190" y="107"/>
                </a:cxn>
                <a:cxn ang="0">
                  <a:pos x="208" y="63"/>
                </a:cxn>
                <a:cxn ang="0">
                  <a:pos x="234" y="51"/>
                </a:cxn>
                <a:cxn ang="0">
                  <a:pos x="200" y="45"/>
                </a:cxn>
                <a:cxn ang="0">
                  <a:pos x="141" y="77"/>
                </a:cxn>
                <a:cxn ang="0">
                  <a:pos x="132" y="46"/>
                </a:cxn>
                <a:cxn ang="0">
                  <a:pos x="81" y="49"/>
                </a:cxn>
                <a:cxn ang="0">
                  <a:pos x="69" y="0"/>
                </a:cxn>
                <a:cxn ang="0">
                  <a:pos x="56" y="13"/>
                </a:cxn>
                <a:cxn ang="0">
                  <a:pos x="60" y="83"/>
                </a:cxn>
                <a:cxn ang="0">
                  <a:pos x="37" y="89"/>
                </a:cxn>
                <a:cxn ang="0">
                  <a:pos x="24" y="128"/>
                </a:cxn>
              </a:cxnLst>
              <a:rect l="0" t="0" r="r" b="b"/>
              <a:pathLst>
                <a:path w="234" h="245">
                  <a:moveTo>
                    <a:pt x="24" y="128"/>
                  </a:moveTo>
                  <a:lnTo>
                    <a:pt x="6" y="123"/>
                  </a:lnTo>
                  <a:lnTo>
                    <a:pt x="0" y="162"/>
                  </a:lnTo>
                  <a:lnTo>
                    <a:pt x="6" y="203"/>
                  </a:lnTo>
                  <a:lnTo>
                    <a:pt x="40" y="231"/>
                  </a:lnTo>
                  <a:lnTo>
                    <a:pt x="48" y="245"/>
                  </a:lnTo>
                  <a:lnTo>
                    <a:pt x="91" y="231"/>
                  </a:lnTo>
                  <a:lnTo>
                    <a:pt x="142" y="198"/>
                  </a:lnTo>
                  <a:lnTo>
                    <a:pt x="157" y="126"/>
                  </a:lnTo>
                  <a:lnTo>
                    <a:pt x="190" y="107"/>
                  </a:lnTo>
                  <a:lnTo>
                    <a:pt x="208" y="63"/>
                  </a:lnTo>
                  <a:lnTo>
                    <a:pt x="234" y="51"/>
                  </a:lnTo>
                  <a:lnTo>
                    <a:pt x="200" y="45"/>
                  </a:lnTo>
                  <a:lnTo>
                    <a:pt x="141" y="77"/>
                  </a:lnTo>
                  <a:lnTo>
                    <a:pt x="132" y="46"/>
                  </a:lnTo>
                  <a:lnTo>
                    <a:pt x="81" y="49"/>
                  </a:lnTo>
                  <a:lnTo>
                    <a:pt x="69" y="0"/>
                  </a:lnTo>
                  <a:lnTo>
                    <a:pt x="56" y="13"/>
                  </a:lnTo>
                  <a:lnTo>
                    <a:pt x="60" y="83"/>
                  </a:lnTo>
                  <a:lnTo>
                    <a:pt x="37" y="89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131353" y="3269618"/>
              <a:ext cx="125216" cy="16750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4" y="0"/>
                </a:cxn>
                <a:cxn ang="0">
                  <a:pos x="44" y="18"/>
                </a:cxn>
                <a:cxn ang="0">
                  <a:pos x="44" y="36"/>
                </a:cxn>
                <a:cxn ang="0">
                  <a:pos x="65" y="49"/>
                </a:cxn>
                <a:cxn ang="0">
                  <a:pos x="66" y="73"/>
                </a:cxn>
                <a:cxn ang="0">
                  <a:pos x="32" y="82"/>
                </a:cxn>
                <a:cxn ang="0">
                  <a:pos x="0" y="5"/>
                </a:cxn>
              </a:cxnLst>
              <a:rect l="0" t="0" r="r" b="b"/>
              <a:pathLst>
                <a:path w="66" h="82">
                  <a:moveTo>
                    <a:pt x="0" y="5"/>
                  </a:moveTo>
                  <a:lnTo>
                    <a:pt x="14" y="0"/>
                  </a:lnTo>
                  <a:lnTo>
                    <a:pt x="44" y="18"/>
                  </a:lnTo>
                  <a:lnTo>
                    <a:pt x="44" y="36"/>
                  </a:lnTo>
                  <a:lnTo>
                    <a:pt x="65" y="49"/>
                  </a:lnTo>
                  <a:lnTo>
                    <a:pt x="66" y="73"/>
                  </a:lnTo>
                  <a:lnTo>
                    <a:pt x="32" y="8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7600750" y="2939294"/>
              <a:ext cx="599472" cy="425819"/>
            </a:xfrm>
            <a:custGeom>
              <a:avLst/>
              <a:gdLst/>
              <a:ahLst/>
              <a:cxnLst>
                <a:cxn ang="0">
                  <a:pos x="29" y="30"/>
                </a:cxn>
                <a:cxn ang="0">
                  <a:pos x="0" y="58"/>
                </a:cxn>
                <a:cxn ang="0">
                  <a:pos x="16" y="159"/>
                </a:cxn>
                <a:cxn ang="0">
                  <a:pos x="29" y="208"/>
                </a:cxn>
                <a:cxn ang="0">
                  <a:pos x="83" y="204"/>
                </a:cxn>
                <a:cxn ang="0">
                  <a:pos x="283" y="166"/>
                </a:cxn>
                <a:cxn ang="0">
                  <a:pos x="297" y="160"/>
                </a:cxn>
                <a:cxn ang="0">
                  <a:pos x="317" y="113"/>
                </a:cxn>
                <a:cxn ang="0">
                  <a:pos x="287" y="87"/>
                </a:cxn>
                <a:cxn ang="0">
                  <a:pos x="303" y="27"/>
                </a:cxn>
                <a:cxn ang="0">
                  <a:pos x="280" y="21"/>
                </a:cxn>
                <a:cxn ang="0">
                  <a:pos x="280" y="6"/>
                </a:cxn>
                <a:cxn ang="0">
                  <a:pos x="270" y="0"/>
                </a:cxn>
                <a:cxn ang="0">
                  <a:pos x="38" y="43"/>
                </a:cxn>
                <a:cxn ang="0">
                  <a:pos x="29" y="30"/>
                </a:cxn>
              </a:cxnLst>
              <a:rect l="0" t="0" r="r" b="b"/>
              <a:pathLst>
                <a:path w="317" h="208">
                  <a:moveTo>
                    <a:pt x="29" y="30"/>
                  </a:moveTo>
                  <a:lnTo>
                    <a:pt x="0" y="58"/>
                  </a:lnTo>
                  <a:lnTo>
                    <a:pt x="16" y="159"/>
                  </a:lnTo>
                  <a:lnTo>
                    <a:pt x="29" y="208"/>
                  </a:lnTo>
                  <a:lnTo>
                    <a:pt x="83" y="204"/>
                  </a:lnTo>
                  <a:lnTo>
                    <a:pt x="283" y="166"/>
                  </a:lnTo>
                  <a:lnTo>
                    <a:pt x="297" y="160"/>
                  </a:lnTo>
                  <a:lnTo>
                    <a:pt x="317" y="113"/>
                  </a:lnTo>
                  <a:lnTo>
                    <a:pt x="287" y="87"/>
                  </a:lnTo>
                  <a:lnTo>
                    <a:pt x="303" y="27"/>
                  </a:lnTo>
                  <a:lnTo>
                    <a:pt x="280" y="21"/>
                  </a:lnTo>
                  <a:lnTo>
                    <a:pt x="280" y="6"/>
                  </a:lnTo>
                  <a:lnTo>
                    <a:pt x="270" y="0"/>
                  </a:lnTo>
                  <a:lnTo>
                    <a:pt x="38" y="43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143874" y="2989390"/>
              <a:ext cx="158085" cy="33971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35" y="0"/>
                </a:cxn>
                <a:cxn ang="0">
                  <a:pos x="75" y="25"/>
                </a:cxn>
                <a:cxn ang="0">
                  <a:pos x="69" y="45"/>
                </a:cxn>
                <a:cxn ang="0">
                  <a:pos x="83" y="58"/>
                </a:cxn>
                <a:cxn ang="0">
                  <a:pos x="84" y="136"/>
                </a:cxn>
                <a:cxn ang="0">
                  <a:pos x="70" y="166"/>
                </a:cxn>
                <a:cxn ang="0">
                  <a:pos x="54" y="155"/>
                </a:cxn>
                <a:cxn ang="0">
                  <a:pos x="37" y="154"/>
                </a:cxn>
                <a:cxn ang="0">
                  <a:pos x="8" y="138"/>
                </a:cxn>
                <a:cxn ang="0">
                  <a:pos x="30" y="89"/>
                </a:cxn>
                <a:cxn ang="0">
                  <a:pos x="0" y="63"/>
                </a:cxn>
                <a:cxn ang="0">
                  <a:pos x="15" y="1"/>
                </a:cxn>
              </a:cxnLst>
              <a:rect l="0" t="0" r="r" b="b"/>
              <a:pathLst>
                <a:path w="84" h="166">
                  <a:moveTo>
                    <a:pt x="15" y="1"/>
                  </a:moveTo>
                  <a:lnTo>
                    <a:pt x="35" y="0"/>
                  </a:lnTo>
                  <a:lnTo>
                    <a:pt x="75" y="25"/>
                  </a:lnTo>
                  <a:lnTo>
                    <a:pt x="69" y="45"/>
                  </a:lnTo>
                  <a:lnTo>
                    <a:pt x="83" y="58"/>
                  </a:lnTo>
                  <a:lnTo>
                    <a:pt x="84" y="136"/>
                  </a:lnTo>
                  <a:lnTo>
                    <a:pt x="70" y="166"/>
                  </a:lnTo>
                  <a:lnTo>
                    <a:pt x="54" y="155"/>
                  </a:lnTo>
                  <a:lnTo>
                    <a:pt x="37" y="154"/>
                  </a:lnTo>
                  <a:lnTo>
                    <a:pt x="8" y="138"/>
                  </a:lnTo>
                  <a:lnTo>
                    <a:pt x="30" y="89"/>
                  </a:lnTo>
                  <a:lnTo>
                    <a:pt x="0" y="63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52402" y="2458682"/>
              <a:ext cx="663644" cy="585502"/>
            </a:xfrm>
            <a:custGeom>
              <a:avLst/>
              <a:gdLst/>
              <a:ahLst/>
              <a:cxnLst>
                <a:cxn ang="0">
                  <a:pos x="27" y="192"/>
                </a:cxn>
                <a:cxn ang="0">
                  <a:pos x="60" y="175"/>
                </a:cxn>
                <a:cxn ang="0">
                  <a:pos x="105" y="171"/>
                </a:cxn>
                <a:cxn ang="0">
                  <a:pos x="116" y="156"/>
                </a:cxn>
                <a:cxn ang="0">
                  <a:pos x="132" y="154"/>
                </a:cxn>
                <a:cxn ang="0">
                  <a:pos x="141" y="138"/>
                </a:cxn>
                <a:cxn ang="0">
                  <a:pos x="156" y="132"/>
                </a:cxn>
                <a:cxn ang="0">
                  <a:pos x="149" y="102"/>
                </a:cxn>
                <a:cxn ang="0">
                  <a:pos x="140" y="94"/>
                </a:cxn>
                <a:cxn ang="0">
                  <a:pos x="159" y="70"/>
                </a:cxn>
                <a:cxn ang="0">
                  <a:pos x="171" y="70"/>
                </a:cxn>
                <a:cxn ang="0">
                  <a:pos x="212" y="19"/>
                </a:cxn>
                <a:cxn ang="0">
                  <a:pos x="275" y="0"/>
                </a:cxn>
                <a:cxn ang="0">
                  <a:pos x="282" y="48"/>
                </a:cxn>
                <a:cxn ang="0">
                  <a:pos x="285" y="46"/>
                </a:cxn>
                <a:cxn ang="0">
                  <a:pos x="300" y="63"/>
                </a:cxn>
                <a:cxn ang="0">
                  <a:pos x="301" y="112"/>
                </a:cxn>
                <a:cxn ang="0">
                  <a:pos x="320" y="152"/>
                </a:cxn>
                <a:cxn ang="0">
                  <a:pos x="327" y="204"/>
                </a:cxn>
                <a:cxn ang="0">
                  <a:pos x="329" y="249"/>
                </a:cxn>
                <a:cxn ang="0">
                  <a:pos x="351" y="264"/>
                </a:cxn>
                <a:cxn ang="0">
                  <a:pos x="335" y="286"/>
                </a:cxn>
                <a:cxn ang="0">
                  <a:pos x="294" y="260"/>
                </a:cxn>
                <a:cxn ang="0">
                  <a:pos x="273" y="262"/>
                </a:cxn>
                <a:cxn ang="0">
                  <a:pos x="252" y="256"/>
                </a:cxn>
                <a:cxn ang="0">
                  <a:pos x="253" y="241"/>
                </a:cxn>
                <a:cxn ang="0">
                  <a:pos x="240" y="236"/>
                </a:cxn>
                <a:cxn ang="0">
                  <a:pos x="10" y="280"/>
                </a:cxn>
                <a:cxn ang="0">
                  <a:pos x="0" y="267"/>
                </a:cxn>
                <a:cxn ang="0">
                  <a:pos x="35" y="216"/>
                </a:cxn>
                <a:cxn ang="0">
                  <a:pos x="27" y="192"/>
                </a:cxn>
              </a:cxnLst>
              <a:rect l="0" t="0" r="r" b="b"/>
              <a:pathLst>
                <a:path w="351" h="286">
                  <a:moveTo>
                    <a:pt x="27" y="192"/>
                  </a:moveTo>
                  <a:lnTo>
                    <a:pt x="60" y="175"/>
                  </a:lnTo>
                  <a:lnTo>
                    <a:pt x="105" y="171"/>
                  </a:lnTo>
                  <a:lnTo>
                    <a:pt x="116" y="156"/>
                  </a:lnTo>
                  <a:lnTo>
                    <a:pt x="132" y="154"/>
                  </a:lnTo>
                  <a:lnTo>
                    <a:pt x="141" y="138"/>
                  </a:lnTo>
                  <a:lnTo>
                    <a:pt x="156" y="132"/>
                  </a:lnTo>
                  <a:lnTo>
                    <a:pt x="149" y="102"/>
                  </a:lnTo>
                  <a:lnTo>
                    <a:pt x="140" y="94"/>
                  </a:lnTo>
                  <a:lnTo>
                    <a:pt x="159" y="70"/>
                  </a:lnTo>
                  <a:lnTo>
                    <a:pt x="171" y="70"/>
                  </a:lnTo>
                  <a:lnTo>
                    <a:pt x="212" y="19"/>
                  </a:lnTo>
                  <a:lnTo>
                    <a:pt x="275" y="0"/>
                  </a:lnTo>
                  <a:lnTo>
                    <a:pt x="282" y="48"/>
                  </a:lnTo>
                  <a:lnTo>
                    <a:pt x="285" y="46"/>
                  </a:lnTo>
                  <a:lnTo>
                    <a:pt x="300" y="63"/>
                  </a:lnTo>
                  <a:lnTo>
                    <a:pt x="301" y="112"/>
                  </a:lnTo>
                  <a:lnTo>
                    <a:pt x="320" y="152"/>
                  </a:lnTo>
                  <a:lnTo>
                    <a:pt x="327" y="204"/>
                  </a:lnTo>
                  <a:lnTo>
                    <a:pt x="329" y="249"/>
                  </a:lnTo>
                  <a:lnTo>
                    <a:pt x="351" y="264"/>
                  </a:lnTo>
                  <a:lnTo>
                    <a:pt x="335" y="286"/>
                  </a:lnTo>
                  <a:lnTo>
                    <a:pt x="294" y="260"/>
                  </a:lnTo>
                  <a:lnTo>
                    <a:pt x="273" y="262"/>
                  </a:lnTo>
                  <a:lnTo>
                    <a:pt x="252" y="256"/>
                  </a:lnTo>
                  <a:lnTo>
                    <a:pt x="253" y="241"/>
                  </a:lnTo>
                  <a:lnTo>
                    <a:pt x="240" y="236"/>
                  </a:lnTo>
                  <a:lnTo>
                    <a:pt x="10" y="280"/>
                  </a:lnTo>
                  <a:lnTo>
                    <a:pt x="0" y="267"/>
                  </a:lnTo>
                  <a:lnTo>
                    <a:pt x="35" y="216"/>
                  </a:lnTo>
                  <a:lnTo>
                    <a:pt x="27" y="192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167352" y="2425806"/>
              <a:ext cx="176868" cy="3522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8" y="0"/>
                </a:cxn>
                <a:cxn ang="0">
                  <a:pos x="93" y="47"/>
                </a:cxn>
                <a:cxn ang="0">
                  <a:pos x="80" y="59"/>
                </a:cxn>
                <a:cxn ang="0">
                  <a:pos x="85" y="163"/>
                </a:cxn>
                <a:cxn ang="0">
                  <a:pos x="46" y="172"/>
                </a:cxn>
                <a:cxn ang="0">
                  <a:pos x="27" y="129"/>
                </a:cxn>
                <a:cxn ang="0">
                  <a:pos x="26" y="78"/>
                </a:cxn>
                <a:cxn ang="0">
                  <a:pos x="9" y="63"/>
                </a:cxn>
                <a:cxn ang="0">
                  <a:pos x="0" y="18"/>
                </a:cxn>
              </a:cxnLst>
              <a:rect l="0" t="0" r="r" b="b"/>
              <a:pathLst>
                <a:path w="93" h="172">
                  <a:moveTo>
                    <a:pt x="0" y="18"/>
                  </a:moveTo>
                  <a:lnTo>
                    <a:pt x="68" y="0"/>
                  </a:lnTo>
                  <a:lnTo>
                    <a:pt x="93" y="47"/>
                  </a:lnTo>
                  <a:lnTo>
                    <a:pt x="80" y="59"/>
                  </a:lnTo>
                  <a:lnTo>
                    <a:pt x="85" y="163"/>
                  </a:lnTo>
                  <a:lnTo>
                    <a:pt x="46" y="172"/>
                  </a:lnTo>
                  <a:lnTo>
                    <a:pt x="27" y="129"/>
                  </a:lnTo>
                  <a:lnTo>
                    <a:pt x="26" y="78"/>
                  </a:lnTo>
                  <a:lnTo>
                    <a:pt x="9" y="6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8253103" y="2700088"/>
              <a:ext cx="374329" cy="184330"/>
            </a:xfrm>
            <a:custGeom>
              <a:avLst/>
              <a:gdLst>
                <a:gd name="T0" fmla="*/ 0 w 198"/>
                <a:gd name="T1" fmla="*/ 2147483647 h 90"/>
                <a:gd name="T2" fmla="*/ 2147483647 w 198"/>
                <a:gd name="T3" fmla="*/ 2147483647 h 90"/>
                <a:gd name="T4" fmla="*/ 2147483647 w 198"/>
                <a:gd name="T5" fmla="*/ 2147483647 h 90"/>
                <a:gd name="T6" fmla="*/ 2147483647 w 198"/>
                <a:gd name="T7" fmla="*/ 0 h 90"/>
                <a:gd name="T8" fmla="*/ 2147483647 w 198"/>
                <a:gd name="T9" fmla="*/ 2147483647 h 90"/>
                <a:gd name="T10" fmla="*/ 2147483647 w 198"/>
                <a:gd name="T11" fmla="*/ 2147483647 h 90"/>
                <a:gd name="T12" fmla="*/ 2147483647 w 198"/>
                <a:gd name="T13" fmla="*/ 2147483647 h 90"/>
                <a:gd name="T14" fmla="*/ 2147483647 w 198"/>
                <a:gd name="T15" fmla="*/ 2147483647 h 90"/>
                <a:gd name="T16" fmla="*/ 2147483647 w 198"/>
                <a:gd name="T17" fmla="*/ 2147483647 h 90"/>
                <a:gd name="T18" fmla="*/ 2147483647 w 198"/>
                <a:gd name="T19" fmla="*/ 2147483647 h 90"/>
                <a:gd name="T20" fmla="*/ 2147483647 w 198"/>
                <a:gd name="T21" fmla="*/ 2147483647 h 90"/>
                <a:gd name="T22" fmla="*/ 2147483647 w 198"/>
                <a:gd name="T23" fmla="*/ 2147483647 h 90"/>
                <a:gd name="T24" fmla="*/ 2147483647 w 198"/>
                <a:gd name="T25" fmla="*/ 2147483647 h 90"/>
                <a:gd name="T26" fmla="*/ 2147483647 w 198"/>
                <a:gd name="T27" fmla="*/ 2147483647 h 90"/>
                <a:gd name="T28" fmla="*/ 2147483647 w 198"/>
                <a:gd name="T29" fmla="*/ 2147483647 h 90"/>
                <a:gd name="T30" fmla="*/ 2147483647 w 198"/>
                <a:gd name="T31" fmla="*/ 2147483647 h 90"/>
                <a:gd name="T32" fmla="*/ 2147483647 w 198"/>
                <a:gd name="T33" fmla="*/ 2147483647 h 90"/>
                <a:gd name="T34" fmla="*/ 2147483647 w 198"/>
                <a:gd name="T35" fmla="*/ 2147483647 h 90"/>
                <a:gd name="T36" fmla="*/ 2147483647 w 198"/>
                <a:gd name="T37" fmla="*/ 2147483647 h 90"/>
                <a:gd name="T38" fmla="*/ 0 w 198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90"/>
                <a:gd name="T62" fmla="*/ 198 w 198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90">
                  <a:moveTo>
                    <a:pt x="0" y="36"/>
                  </a:moveTo>
                  <a:lnTo>
                    <a:pt x="101" y="11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35" y="6"/>
                  </a:lnTo>
                  <a:lnTo>
                    <a:pt x="123" y="32"/>
                  </a:lnTo>
                  <a:lnTo>
                    <a:pt x="144" y="30"/>
                  </a:lnTo>
                  <a:lnTo>
                    <a:pt x="156" y="50"/>
                  </a:lnTo>
                  <a:lnTo>
                    <a:pt x="170" y="52"/>
                  </a:lnTo>
                  <a:lnTo>
                    <a:pt x="180" y="49"/>
                  </a:lnTo>
                  <a:lnTo>
                    <a:pt x="180" y="38"/>
                  </a:lnTo>
                  <a:lnTo>
                    <a:pt x="163" y="24"/>
                  </a:lnTo>
                  <a:lnTo>
                    <a:pt x="176" y="23"/>
                  </a:lnTo>
                  <a:lnTo>
                    <a:pt x="198" y="53"/>
                  </a:lnTo>
                  <a:lnTo>
                    <a:pt x="177" y="71"/>
                  </a:lnTo>
                  <a:lnTo>
                    <a:pt x="153" y="62"/>
                  </a:lnTo>
                  <a:lnTo>
                    <a:pt x="138" y="84"/>
                  </a:lnTo>
                  <a:lnTo>
                    <a:pt x="108" y="62"/>
                  </a:lnTo>
                  <a:lnTo>
                    <a:pt x="8" y="9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6AA4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8265960" y="2839101"/>
              <a:ext cx="195649" cy="16281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79" y="0"/>
                </a:cxn>
                <a:cxn ang="0">
                  <a:pos x="103" y="36"/>
                </a:cxn>
                <a:cxn ang="0">
                  <a:pos x="89" y="52"/>
                </a:cxn>
                <a:cxn ang="0">
                  <a:pos x="64" y="46"/>
                </a:cxn>
                <a:cxn ang="0">
                  <a:pos x="25" y="79"/>
                </a:cxn>
                <a:cxn ang="0">
                  <a:pos x="4" y="62"/>
                </a:cxn>
                <a:cxn ang="0">
                  <a:pos x="0" y="20"/>
                </a:cxn>
              </a:cxnLst>
              <a:rect l="0" t="0" r="r" b="b"/>
              <a:pathLst>
                <a:path w="103" h="79">
                  <a:moveTo>
                    <a:pt x="0" y="20"/>
                  </a:moveTo>
                  <a:lnTo>
                    <a:pt x="79" y="0"/>
                  </a:lnTo>
                  <a:lnTo>
                    <a:pt x="103" y="36"/>
                  </a:lnTo>
                  <a:lnTo>
                    <a:pt x="89" y="52"/>
                  </a:lnTo>
                  <a:lnTo>
                    <a:pt x="64" y="46"/>
                  </a:lnTo>
                  <a:lnTo>
                    <a:pt x="25" y="79"/>
                  </a:lnTo>
                  <a:lnTo>
                    <a:pt x="4" y="6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298828" y="2950253"/>
              <a:ext cx="192520" cy="12524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2" y="25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2" y="2"/>
                </a:cxn>
                <a:cxn ang="0">
                  <a:pos x="62" y="34"/>
                </a:cxn>
                <a:cxn ang="0">
                  <a:pos x="12" y="61"/>
                </a:cxn>
                <a:cxn ang="0">
                  <a:pos x="0" y="45"/>
                </a:cxn>
              </a:cxnLst>
              <a:rect l="0" t="0" r="r" b="b"/>
              <a:pathLst>
                <a:path w="102" h="61">
                  <a:moveTo>
                    <a:pt x="0" y="45"/>
                  </a:moveTo>
                  <a:lnTo>
                    <a:pt x="42" y="25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2" y="2"/>
                  </a:lnTo>
                  <a:lnTo>
                    <a:pt x="62" y="34"/>
                  </a:lnTo>
                  <a:lnTo>
                    <a:pt x="12" y="6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297264" y="2358489"/>
              <a:ext cx="205041" cy="39764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34"/>
                </a:cxn>
                <a:cxn ang="0">
                  <a:pos x="25" y="79"/>
                </a:cxn>
                <a:cxn ang="0">
                  <a:pos x="10" y="91"/>
                </a:cxn>
                <a:cxn ang="0">
                  <a:pos x="16" y="194"/>
                </a:cxn>
                <a:cxn ang="0">
                  <a:pos x="77" y="179"/>
                </a:cxn>
                <a:cxn ang="0">
                  <a:pos x="93" y="179"/>
                </a:cxn>
                <a:cxn ang="0">
                  <a:pos x="102" y="168"/>
                </a:cxn>
                <a:cxn ang="0">
                  <a:pos x="102" y="149"/>
                </a:cxn>
                <a:cxn ang="0">
                  <a:pos x="109" y="137"/>
                </a:cxn>
                <a:cxn ang="0">
                  <a:pos x="75" y="122"/>
                </a:cxn>
                <a:cxn ang="0">
                  <a:pos x="31" y="9"/>
                </a:cxn>
                <a:cxn ang="0">
                  <a:pos x="23" y="0"/>
                </a:cxn>
              </a:cxnLst>
              <a:rect l="0" t="0" r="r" b="b"/>
              <a:pathLst>
                <a:path w="109" h="194">
                  <a:moveTo>
                    <a:pt x="23" y="0"/>
                  </a:moveTo>
                  <a:lnTo>
                    <a:pt x="0" y="34"/>
                  </a:lnTo>
                  <a:lnTo>
                    <a:pt x="25" y="79"/>
                  </a:lnTo>
                  <a:lnTo>
                    <a:pt x="10" y="91"/>
                  </a:lnTo>
                  <a:lnTo>
                    <a:pt x="16" y="194"/>
                  </a:lnTo>
                  <a:lnTo>
                    <a:pt x="77" y="179"/>
                  </a:lnTo>
                  <a:lnTo>
                    <a:pt x="93" y="179"/>
                  </a:lnTo>
                  <a:lnTo>
                    <a:pt x="102" y="168"/>
                  </a:lnTo>
                  <a:lnTo>
                    <a:pt x="102" y="149"/>
                  </a:lnTo>
                  <a:lnTo>
                    <a:pt x="109" y="137"/>
                  </a:lnTo>
                  <a:lnTo>
                    <a:pt x="75" y="122"/>
                  </a:lnTo>
                  <a:lnTo>
                    <a:pt x="31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8416219" y="2825012"/>
              <a:ext cx="97042" cy="8766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2" y="0"/>
                </a:cxn>
                <a:cxn ang="0">
                  <a:pos x="52" y="22"/>
                </a:cxn>
                <a:cxn ang="0">
                  <a:pos x="46" y="28"/>
                </a:cxn>
                <a:cxn ang="0">
                  <a:pos x="31" y="28"/>
                </a:cxn>
                <a:cxn ang="0">
                  <a:pos x="24" y="43"/>
                </a:cxn>
                <a:cxn ang="0">
                  <a:pos x="0" y="7"/>
                </a:cxn>
              </a:cxnLst>
              <a:rect l="0" t="0" r="r" b="b"/>
              <a:pathLst>
                <a:path w="52" h="43">
                  <a:moveTo>
                    <a:pt x="0" y="7"/>
                  </a:moveTo>
                  <a:lnTo>
                    <a:pt x="22" y="0"/>
                  </a:lnTo>
                  <a:lnTo>
                    <a:pt x="52" y="22"/>
                  </a:lnTo>
                  <a:lnTo>
                    <a:pt x="46" y="28"/>
                  </a:lnTo>
                  <a:lnTo>
                    <a:pt x="31" y="28"/>
                  </a:lnTo>
                  <a:lnTo>
                    <a:pt x="24" y="4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206482" y="3496616"/>
              <a:ext cx="51651" cy="9862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8" y="0"/>
                </a:cxn>
                <a:cxn ang="0">
                  <a:pos x="12" y="48"/>
                </a:cxn>
                <a:cxn ang="0">
                  <a:pos x="1" y="47"/>
                </a:cxn>
                <a:cxn ang="0">
                  <a:pos x="0" y="4"/>
                </a:cxn>
              </a:cxnLst>
              <a:rect l="0" t="0" r="r" b="b"/>
              <a:pathLst>
                <a:path w="28" h="48">
                  <a:moveTo>
                    <a:pt x="0" y="4"/>
                  </a:moveTo>
                  <a:lnTo>
                    <a:pt x="28" y="0"/>
                  </a:lnTo>
                  <a:lnTo>
                    <a:pt x="12" y="48"/>
                  </a:lnTo>
                  <a:lnTo>
                    <a:pt x="1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</p:grpSp>
      <p:sp>
        <p:nvSpPr>
          <p:cNvPr id="69" name="Flowchart: Data 68"/>
          <p:cNvSpPr/>
          <p:nvPr/>
        </p:nvSpPr>
        <p:spPr>
          <a:xfrm rot="2340852">
            <a:off x="7519959" y="3135815"/>
            <a:ext cx="165376" cy="185726"/>
          </a:xfrm>
          <a:prstGeom prst="flowChartInputOutput">
            <a:avLst/>
          </a:prstGeom>
          <a:solidFill>
            <a:srgbClr val="00B05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38932" y="5550195"/>
            <a:ext cx="164880" cy="164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40886" y="5775782"/>
            <a:ext cx="164880" cy="164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838932" y="6002286"/>
            <a:ext cx="164880" cy="164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053510" y="5516744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State Agency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67681" y="5722309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Quasi-public/Independent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67681" y="5934969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Non-Profit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17636" y="4047378"/>
            <a:ext cx="932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Legislation still being debated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42289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/>
        </p:nvSpPr>
        <p:spPr bwMode="auto">
          <a:xfrm>
            <a:off x="395707" y="4195956"/>
            <a:ext cx="1616075" cy="1795463"/>
          </a:xfrm>
          <a:custGeom>
            <a:avLst/>
            <a:gdLst/>
            <a:ahLst/>
            <a:cxnLst>
              <a:cxn ang="0">
                <a:pos x="168" y="153"/>
              </a:cxn>
              <a:cxn ang="0">
                <a:pos x="380" y="0"/>
              </a:cxn>
              <a:cxn ang="0">
                <a:pos x="481" y="27"/>
              </a:cxn>
              <a:cxn ang="0">
                <a:pos x="530" y="76"/>
              </a:cxn>
              <a:cxn ang="0">
                <a:pos x="729" y="95"/>
              </a:cxn>
              <a:cxn ang="0">
                <a:pos x="735" y="604"/>
              </a:cxn>
              <a:cxn ang="0">
                <a:pos x="800" y="619"/>
              </a:cxn>
              <a:cxn ang="0">
                <a:pos x="830" y="680"/>
              </a:cxn>
              <a:cxn ang="0">
                <a:pos x="876" y="659"/>
              </a:cxn>
              <a:cxn ang="0">
                <a:pos x="972" y="797"/>
              </a:cxn>
              <a:cxn ang="0">
                <a:pos x="1054" y="861"/>
              </a:cxn>
              <a:cxn ang="0">
                <a:pos x="1051" y="916"/>
              </a:cxn>
              <a:cxn ang="0">
                <a:pos x="947" y="923"/>
              </a:cxn>
              <a:cxn ang="0">
                <a:pos x="901" y="754"/>
              </a:cxn>
              <a:cxn ang="0">
                <a:pos x="573" y="588"/>
              </a:cxn>
              <a:cxn ang="0">
                <a:pos x="582" y="640"/>
              </a:cxn>
              <a:cxn ang="0">
                <a:pos x="508" y="708"/>
              </a:cxn>
              <a:cxn ang="0">
                <a:pos x="496" y="683"/>
              </a:cxn>
              <a:cxn ang="0">
                <a:pos x="475" y="683"/>
              </a:cxn>
              <a:cxn ang="0">
                <a:pos x="416" y="824"/>
              </a:cxn>
              <a:cxn ang="0">
                <a:pos x="233" y="963"/>
              </a:cxn>
              <a:cxn ang="0">
                <a:pos x="52" y="1029"/>
              </a:cxn>
              <a:cxn ang="0">
                <a:pos x="0" y="1020"/>
              </a:cxn>
              <a:cxn ang="0">
                <a:pos x="208" y="901"/>
              </a:cxn>
              <a:cxn ang="0">
                <a:pos x="233" y="901"/>
              </a:cxn>
              <a:cxn ang="0">
                <a:pos x="309" y="809"/>
              </a:cxn>
              <a:cxn ang="0">
                <a:pos x="343" y="806"/>
              </a:cxn>
              <a:cxn ang="0">
                <a:pos x="395" y="736"/>
              </a:cxn>
              <a:cxn ang="0">
                <a:pos x="377" y="705"/>
              </a:cxn>
              <a:cxn ang="0">
                <a:pos x="266" y="720"/>
              </a:cxn>
              <a:cxn ang="0">
                <a:pos x="190" y="545"/>
              </a:cxn>
              <a:cxn ang="0">
                <a:pos x="233" y="466"/>
              </a:cxn>
              <a:cxn ang="0">
                <a:pos x="303" y="438"/>
              </a:cxn>
              <a:cxn ang="0">
                <a:pos x="278" y="368"/>
              </a:cxn>
              <a:cxn ang="0">
                <a:pos x="205" y="401"/>
              </a:cxn>
              <a:cxn ang="0">
                <a:pos x="150" y="300"/>
              </a:cxn>
              <a:cxn ang="0">
                <a:pos x="211" y="276"/>
              </a:cxn>
              <a:cxn ang="0">
                <a:pos x="266" y="303"/>
              </a:cxn>
              <a:cxn ang="0">
                <a:pos x="291" y="288"/>
              </a:cxn>
              <a:cxn ang="0">
                <a:pos x="245" y="202"/>
              </a:cxn>
              <a:cxn ang="0">
                <a:pos x="165" y="196"/>
              </a:cxn>
              <a:cxn ang="0">
                <a:pos x="168" y="153"/>
              </a:cxn>
            </a:cxnLst>
            <a:rect l="0" t="0" r="r" b="b"/>
            <a:pathLst>
              <a:path w="1054" h="1029">
                <a:moveTo>
                  <a:pt x="168" y="153"/>
                </a:moveTo>
                <a:lnTo>
                  <a:pt x="380" y="0"/>
                </a:lnTo>
                <a:lnTo>
                  <a:pt x="481" y="27"/>
                </a:lnTo>
                <a:lnTo>
                  <a:pt x="530" y="76"/>
                </a:lnTo>
                <a:lnTo>
                  <a:pt x="729" y="95"/>
                </a:lnTo>
                <a:lnTo>
                  <a:pt x="735" y="604"/>
                </a:lnTo>
                <a:lnTo>
                  <a:pt x="800" y="619"/>
                </a:lnTo>
                <a:lnTo>
                  <a:pt x="830" y="680"/>
                </a:lnTo>
                <a:lnTo>
                  <a:pt x="876" y="659"/>
                </a:lnTo>
                <a:lnTo>
                  <a:pt x="972" y="797"/>
                </a:lnTo>
                <a:lnTo>
                  <a:pt x="1054" y="861"/>
                </a:lnTo>
                <a:lnTo>
                  <a:pt x="1051" y="916"/>
                </a:lnTo>
                <a:lnTo>
                  <a:pt x="947" y="923"/>
                </a:lnTo>
                <a:lnTo>
                  <a:pt x="901" y="754"/>
                </a:lnTo>
                <a:lnTo>
                  <a:pt x="573" y="588"/>
                </a:lnTo>
                <a:lnTo>
                  <a:pt x="582" y="640"/>
                </a:lnTo>
                <a:lnTo>
                  <a:pt x="508" y="708"/>
                </a:lnTo>
                <a:lnTo>
                  <a:pt x="496" y="683"/>
                </a:lnTo>
                <a:lnTo>
                  <a:pt x="475" y="683"/>
                </a:lnTo>
                <a:lnTo>
                  <a:pt x="416" y="824"/>
                </a:lnTo>
                <a:lnTo>
                  <a:pt x="233" y="963"/>
                </a:lnTo>
                <a:lnTo>
                  <a:pt x="52" y="1029"/>
                </a:lnTo>
                <a:lnTo>
                  <a:pt x="0" y="1020"/>
                </a:lnTo>
                <a:lnTo>
                  <a:pt x="208" y="901"/>
                </a:lnTo>
                <a:lnTo>
                  <a:pt x="233" y="901"/>
                </a:lnTo>
                <a:lnTo>
                  <a:pt x="309" y="809"/>
                </a:lnTo>
                <a:lnTo>
                  <a:pt x="343" y="806"/>
                </a:lnTo>
                <a:lnTo>
                  <a:pt x="395" y="736"/>
                </a:lnTo>
                <a:lnTo>
                  <a:pt x="377" y="705"/>
                </a:lnTo>
                <a:lnTo>
                  <a:pt x="266" y="720"/>
                </a:lnTo>
                <a:lnTo>
                  <a:pt x="190" y="545"/>
                </a:lnTo>
                <a:lnTo>
                  <a:pt x="233" y="466"/>
                </a:lnTo>
                <a:lnTo>
                  <a:pt x="303" y="438"/>
                </a:lnTo>
                <a:lnTo>
                  <a:pt x="278" y="368"/>
                </a:lnTo>
                <a:lnTo>
                  <a:pt x="205" y="401"/>
                </a:lnTo>
                <a:lnTo>
                  <a:pt x="150" y="300"/>
                </a:lnTo>
                <a:lnTo>
                  <a:pt x="211" y="276"/>
                </a:lnTo>
                <a:lnTo>
                  <a:pt x="266" y="303"/>
                </a:lnTo>
                <a:lnTo>
                  <a:pt x="291" y="288"/>
                </a:lnTo>
                <a:lnTo>
                  <a:pt x="245" y="202"/>
                </a:lnTo>
                <a:lnTo>
                  <a:pt x="165" y="196"/>
                </a:lnTo>
                <a:lnTo>
                  <a:pt x="168" y="153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0" y="84160"/>
            <a:ext cx="8462086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j-lt"/>
              </a:rPr>
              <a:t>Medicaid </a:t>
            </a:r>
            <a:r>
              <a:rPr lang="en-US" sz="2800" b="0" dirty="0" smtClean="0">
                <a:latin typeface="+mj-lt"/>
              </a:rPr>
              <a:t>Expansion Decision</a:t>
            </a:r>
            <a:endParaRPr lang="en-US" sz="2800" b="0" dirty="0">
              <a:latin typeface="+mj-lt"/>
            </a:endParaRPr>
          </a:p>
        </p:txBody>
      </p:sp>
      <p:sp>
        <p:nvSpPr>
          <p:cNvPr id="7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410568E-0330-438E-AB46-11C1F199892A}" type="slidenum">
              <a:rPr lang="en-US" smtClean="0"/>
              <a:pPr algn="ctr"/>
              <a:t>14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10680"/>
            <a:ext cx="868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331133" y="5715075"/>
            <a:ext cx="990600" cy="834672"/>
            <a:chOff x="2112" y="2840"/>
            <a:chExt cx="577" cy="444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112" y="2840"/>
              <a:ext cx="577" cy="444"/>
              <a:chOff x="2112" y="2840"/>
              <a:chExt cx="577" cy="444"/>
            </a:xfrm>
            <a:grpFill/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2112" y="2896"/>
                <a:ext cx="44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45"/>
                  </a:cxn>
                  <a:cxn ang="0">
                    <a:pos x="25" y="0"/>
                  </a:cxn>
                  <a:cxn ang="0">
                    <a:pos x="44" y="13"/>
                  </a:cxn>
                  <a:cxn ang="0">
                    <a:pos x="23" y="64"/>
                  </a:cxn>
                  <a:cxn ang="0">
                    <a:pos x="0" y="64"/>
                  </a:cxn>
                </a:cxnLst>
                <a:rect l="0" t="0" r="r" b="b"/>
                <a:pathLst>
                  <a:path w="44" h="64">
                    <a:moveTo>
                      <a:pt x="0" y="64"/>
                    </a:moveTo>
                    <a:lnTo>
                      <a:pt x="0" y="45"/>
                    </a:lnTo>
                    <a:lnTo>
                      <a:pt x="25" y="0"/>
                    </a:lnTo>
                    <a:lnTo>
                      <a:pt x="44" y="13"/>
                    </a:lnTo>
                    <a:lnTo>
                      <a:pt x="23" y="64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2175" y="2840"/>
                <a:ext cx="83" cy="81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0" y="48"/>
                  </a:cxn>
                  <a:cxn ang="0">
                    <a:pos x="32" y="74"/>
                  </a:cxn>
                  <a:cxn ang="0">
                    <a:pos x="69" y="81"/>
                  </a:cxn>
                  <a:cxn ang="0">
                    <a:pos x="83" y="49"/>
                  </a:cxn>
                  <a:cxn ang="0">
                    <a:pos x="74" y="0"/>
                  </a:cxn>
                  <a:cxn ang="0">
                    <a:pos x="18" y="9"/>
                  </a:cxn>
                </a:cxnLst>
                <a:rect l="0" t="0" r="r" b="b"/>
                <a:pathLst>
                  <a:path w="83" h="81">
                    <a:moveTo>
                      <a:pt x="18" y="9"/>
                    </a:moveTo>
                    <a:lnTo>
                      <a:pt x="0" y="48"/>
                    </a:lnTo>
                    <a:lnTo>
                      <a:pt x="32" y="74"/>
                    </a:lnTo>
                    <a:lnTo>
                      <a:pt x="69" y="81"/>
                    </a:lnTo>
                    <a:lnTo>
                      <a:pt x="83" y="49"/>
                    </a:lnTo>
                    <a:lnTo>
                      <a:pt x="74" y="0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2253" y="2896"/>
                <a:ext cx="123" cy="9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4" y="0"/>
                  </a:cxn>
                  <a:cxn ang="0">
                    <a:pos x="100" y="39"/>
                  </a:cxn>
                  <a:cxn ang="0">
                    <a:pos x="116" y="48"/>
                  </a:cxn>
                  <a:cxn ang="0">
                    <a:pos x="123" y="80"/>
                  </a:cxn>
                  <a:cxn ang="0">
                    <a:pos x="81" y="85"/>
                  </a:cxn>
                  <a:cxn ang="0">
                    <a:pos x="51" y="91"/>
                  </a:cxn>
                  <a:cxn ang="0">
                    <a:pos x="0" y="32"/>
                  </a:cxn>
                </a:cxnLst>
                <a:rect l="0" t="0" r="r" b="b"/>
                <a:pathLst>
                  <a:path w="123" h="91">
                    <a:moveTo>
                      <a:pt x="0" y="32"/>
                    </a:moveTo>
                    <a:lnTo>
                      <a:pt x="84" y="0"/>
                    </a:lnTo>
                    <a:lnTo>
                      <a:pt x="100" y="39"/>
                    </a:lnTo>
                    <a:lnTo>
                      <a:pt x="116" y="48"/>
                    </a:lnTo>
                    <a:lnTo>
                      <a:pt x="123" y="80"/>
                    </a:lnTo>
                    <a:lnTo>
                      <a:pt x="81" y="85"/>
                    </a:lnTo>
                    <a:lnTo>
                      <a:pt x="51" y="9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2380" y="2965"/>
                <a:ext cx="98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5"/>
                  </a:cxn>
                  <a:cxn ang="0">
                    <a:pos x="26" y="48"/>
                  </a:cxn>
                  <a:cxn ang="0">
                    <a:pos x="42" y="38"/>
                  </a:cxn>
                  <a:cxn ang="0">
                    <a:pos x="72" y="39"/>
                  </a:cxn>
                  <a:cxn ang="0">
                    <a:pos x="98" y="20"/>
                  </a:cxn>
                  <a:cxn ang="0">
                    <a:pos x="81" y="13"/>
                  </a:cxn>
                  <a:cxn ang="0">
                    <a:pos x="68" y="0"/>
                  </a:cxn>
                  <a:cxn ang="0">
                    <a:pos x="15" y="2"/>
                  </a:cxn>
                </a:cxnLst>
                <a:rect l="0" t="0" r="r" b="b"/>
                <a:pathLst>
                  <a:path w="98" h="48">
                    <a:moveTo>
                      <a:pt x="15" y="2"/>
                    </a:moveTo>
                    <a:lnTo>
                      <a:pt x="0" y="45"/>
                    </a:lnTo>
                    <a:lnTo>
                      <a:pt x="26" y="48"/>
                    </a:lnTo>
                    <a:lnTo>
                      <a:pt x="42" y="38"/>
                    </a:lnTo>
                    <a:lnTo>
                      <a:pt x="72" y="39"/>
                    </a:lnTo>
                    <a:lnTo>
                      <a:pt x="98" y="20"/>
                    </a:lnTo>
                    <a:lnTo>
                      <a:pt x="81" y="13"/>
                    </a:lnTo>
                    <a:lnTo>
                      <a:pt x="68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409" y="3033"/>
                <a:ext cx="40" cy="3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3"/>
                  </a:cxn>
                  <a:cxn ang="0">
                    <a:pos x="6" y="35"/>
                  </a:cxn>
                  <a:cxn ang="0">
                    <a:pos x="40" y="27"/>
                  </a:cxn>
                  <a:cxn ang="0">
                    <a:pos x="35" y="0"/>
                  </a:cxn>
                </a:cxnLst>
                <a:rect l="0" t="0" r="r" b="b"/>
                <a:pathLst>
                  <a:path w="40" h="35">
                    <a:moveTo>
                      <a:pt x="35" y="0"/>
                    </a:moveTo>
                    <a:lnTo>
                      <a:pt x="0" y="3"/>
                    </a:lnTo>
                    <a:lnTo>
                      <a:pt x="6" y="35"/>
                    </a:lnTo>
                    <a:lnTo>
                      <a:pt x="40" y="27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453" y="3071"/>
                <a:ext cx="27" cy="3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7" y="0"/>
                  </a:cxn>
                  <a:cxn ang="0">
                    <a:pos x="27" y="30"/>
                  </a:cxn>
                  <a:cxn ang="0">
                    <a:pos x="9" y="34"/>
                  </a:cxn>
                  <a:cxn ang="0">
                    <a:pos x="0" y="13"/>
                  </a:cxn>
                </a:cxnLst>
                <a:rect l="0" t="0" r="r" b="b"/>
                <a:pathLst>
                  <a:path w="27" h="34">
                    <a:moveTo>
                      <a:pt x="0" y="13"/>
                    </a:moveTo>
                    <a:lnTo>
                      <a:pt x="27" y="0"/>
                    </a:lnTo>
                    <a:lnTo>
                      <a:pt x="27" y="30"/>
                    </a:lnTo>
                    <a:lnTo>
                      <a:pt x="9" y="3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2522" y="3087"/>
                <a:ext cx="167" cy="19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75"/>
                  </a:cxn>
                  <a:cxn ang="0">
                    <a:pos x="20" y="112"/>
                  </a:cxn>
                  <a:cxn ang="0">
                    <a:pos x="20" y="179"/>
                  </a:cxn>
                  <a:cxn ang="0">
                    <a:pos x="60" y="197"/>
                  </a:cxn>
                  <a:cxn ang="0">
                    <a:pos x="78" y="158"/>
                  </a:cxn>
                  <a:cxn ang="0">
                    <a:pos x="129" y="149"/>
                  </a:cxn>
                  <a:cxn ang="0">
                    <a:pos x="167" y="106"/>
                  </a:cxn>
                  <a:cxn ang="0">
                    <a:pos x="127" y="39"/>
                  </a:cxn>
                  <a:cxn ang="0">
                    <a:pos x="28" y="0"/>
                  </a:cxn>
                </a:cxnLst>
                <a:rect l="0" t="0" r="r" b="b"/>
                <a:pathLst>
                  <a:path w="167" h="197">
                    <a:moveTo>
                      <a:pt x="28" y="0"/>
                    </a:moveTo>
                    <a:lnTo>
                      <a:pt x="0" y="75"/>
                    </a:lnTo>
                    <a:lnTo>
                      <a:pt x="20" y="112"/>
                    </a:lnTo>
                    <a:lnTo>
                      <a:pt x="20" y="179"/>
                    </a:lnTo>
                    <a:lnTo>
                      <a:pt x="60" y="197"/>
                    </a:lnTo>
                    <a:lnTo>
                      <a:pt x="78" y="158"/>
                    </a:lnTo>
                    <a:lnTo>
                      <a:pt x="129" y="149"/>
                    </a:lnTo>
                    <a:lnTo>
                      <a:pt x="167" y="106"/>
                    </a:lnTo>
                    <a:lnTo>
                      <a:pt x="127" y="39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463" y="2995"/>
              <a:ext cx="92" cy="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23"/>
                </a:cxn>
                <a:cxn ang="0">
                  <a:pos x="8" y="41"/>
                </a:cxn>
                <a:cxn ang="0">
                  <a:pos x="25" y="47"/>
                </a:cxn>
                <a:cxn ang="0">
                  <a:pos x="43" y="77"/>
                </a:cxn>
                <a:cxn ang="0">
                  <a:pos x="91" y="65"/>
                </a:cxn>
                <a:cxn ang="0">
                  <a:pos x="92" y="33"/>
                </a:cxn>
                <a:cxn ang="0">
                  <a:pos x="57" y="6"/>
                </a:cxn>
                <a:cxn ang="0">
                  <a:pos x="19" y="0"/>
                </a:cxn>
              </a:cxnLst>
              <a:rect l="0" t="0" r="r" b="b"/>
              <a:pathLst>
                <a:path w="92" h="77">
                  <a:moveTo>
                    <a:pt x="19" y="0"/>
                  </a:moveTo>
                  <a:lnTo>
                    <a:pt x="0" y="23"/>
                  </a:lnTo>
                  <a:lnTo>
                    <a:pt x="8" y="41"/>
                  </a:lnTo>
                  <a:lnTo>
                    <a:pt x="25" y="47"/>
                  </a:lnTo>
                  <a:lnTo>
                    <a:pt x="43" y="77"/>
                  </a:lnTo>
                  <a:lnTo>
                    <a:pt x="91" y="65"/>
                  </a:lnTo>
                  <a:lnTo>
                    <a:pt x="92" y="33"/>
                  </a:lnTo>
                  <a:lnTo>
                    <a:pt x="57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85"/>
          <p:cNvGrpSpPr>
            <a:grpSpLocks noChangeAspect="1"/>
          </p:cNvGrpSpPr>
          <p:nvPr/>
        </p:nvGrpSpPr>
        <p:grpSpPr bwMode="auto">
          <a:xfrm>
            <a:off x="1720323" y="1403309"/>
            <a:ext cx="6914598" cy="4546752"/>
            <a:chOff x="3352800" y="1981200"/>
            <a:chExt cx="5384284" cy="3541190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339523" y="1981200"/>
              <a:ext cx="397561" cy="657515"/>
            </a:xfrm>
            <a:custGeom>
              <a:avLst/>
              <a:gdLst/>
              <a:ahLst/>
              <a:cxnLst>
                <a:cxn ang="0">
                  <a:pos x="49" y="10"/>
                </a:cxn>
                <a:cxn ang="0">
                  <a:pos x="18" y="69"/>
                </a:cxn>
                <a:cxn ang="0">
                  <a:pos x="33" y="91"/>
                </a:cxn>
                <a:cxn ang="0">
                  <a:pos x="18" y="118"/>
                </a:cxn>
                <a:cxn ang="0">
                  <a:pos x="27" y="127"/>
                </a:cxn>
                <a:cxn ang="0">
                  <a:pos x="21" y="145"/>
                </a:cxn>
                <a:cxn ang="0">
                  <a:pos x="21" y="175"/>
                </a:cxn>
                <a:cxn ang="0">
                  <a:pos x="0" y="186"/>
                </a:cxn>
                <a:cxn ang="0">
                  <a:pos x="8" y="195"/>
                </a:cxn>
                <a:cxn ang="0">
                  <a:pos x="52" y="307"/>
                </a:cxn>
                <a:cxn ang="0">
                  <a:pos x="87" y="321"/>
                </a:cxn>
                <a:cxn ang="0">
                  <a:pos x="85" y="298"/>
                </a:cxn>
                <a:cxn ang="0">
                  <a:pos x="102" y="280"/>
                </a:cxn>
                <a:cxn ang="0">
                  <a:pos x="96" y="261"/>
                </a:cxn>
                <a:cxn ang="0">
                  <a:pos x="139" y="238"/>
                </a:cxn>
                <a:cxn ang="0">
                  <a:pos x="141" y="207"/>
                </a:cxn>
                <a:cxn ang="0">
                  <a:pos x="166" y="205"/>
                </a:cxn>
                <a:cxn ang="0">
                  <a:pos x="186" y="181"/>
                </a:cxn>
                <a:cxn ang="0">
                  <a:pos x="210" y="165"/>
                </a:cxn>
                <a:cxn ang="0">
                  <a:pos x="210" y="145"/>
                </a:cxn>
                <a:cxn ang="0">
                  <a:pos x="177" y="139"/>
                </a:cxn>
                <a:cxn ang="0">
                  <a:pos x="171" y="117"/>
                </a:cxn>
                <a:cxn ang="0">
                  <a:pos x="138" y="114"/>
                </a:cxn>
                <a:cxn ang="0">
                  <a:pos x="111" y="19"/>
                </a:cxn>
                <a:cxn ang="0">
                  <a:pos x="99" y="0"/>
                </a:cxn>
                <a:cxn ang="0">
                  <a:pos x="66" y="8"/>
                </a:cxn>
                <a:cxn ang="0">
                  <a:pos x="60" y="17"/>
                </a:cxn>
                <a:cxn ang="0">
                  <a:pos x="49" y="10"/>
                </a:cxn>
              </a:cxnLst>
              <a:rect l="0" t="0" r="r" b="b"/>
              <a:pathLst>
                <a:path w="210" h="321">
                  <a:moveTo>
                    <a:pt x="49" y="10"/>
                  </a:moveTo>
                  <a:lnTo>
                    <a:pt x="18" y="69"/>
                  </a:lnTo>
                  <a:lnTo>
                    <a:pt x="33" y="91"/>
                  </a:lnTo>
                  <a:lnTo>
                    <a:pt x="18" y="118"/>
                  </a:lnTo>
                  <a:lnTo>
                    <a:pt x="27" y="127"/>
                  </a:lnTo>
                  <a:lnTo>
                    <a:pt x="21" y="145"/>
                  </a:lnTo>
                  <a:lnTo>
                    <a:pt x="21" y="175"/>
                  </a:lnTo>
                  <a:lnTo>
                    <a:pt x="0" y="186"/>
                  </a:lnTo>
                  <a:lnTo>
                    <a:pt x="8" y="195"/>
                  </a:lnTo>
                  <a:lnTo>
                    <a:pt x="52" y="307"/>
                  </a:lnTo>
                  <a:lnTo>
                    <a:pt x="87" y="321"/>
                  </a:lnTo>
                  <a:lnTo>
                    <a:pt x="85" y="298"/>
                  </a:lnTo>
                  <a:lnTo>
                    <a:pt x="102" y="280"/>
                  </a:lnTo>
                  <a:lnTo>
                    <a:pt x="96" y="261"/>
                  </a:lnTo>
                  <a:lnTo>
                    <a:pt x="139" y="238"/>
                  </a:lnTo>
                  <a:lnTo>
                    <a:pt x="141" y="207"/>
                  </a:lnTo>
                  <a:lnTo>
                    <a:pt x="166" y="205"/>
                  </a:lnTo>
                  <a:lnTo>
                    <a:pt x="186" y="181"/>
                  </a:lnTo>
                  <a:lnTo>
                    <a:pt x="210" y="165"/>
                  </a:lnTo>
                  <a:lnTo>
                    <a:pt x="210" y="145"/>
                  </a:lnTo>
                  <a:lnTo>
                    <a:pt x="177" y="139"/>
                  </a:lnTo>
                  <a:lnTo>
                    <a:pt x="171" y="117"/>
                  </a:lnTo>
                  <a:lnTo>
                    <a:pt x="138" y="114"/>
                  </a:lnTo>
                  <a:lnTo>
                    <a:pt x="111" y="19"/>
                  </a:lnTo>
                  <a:lnTo>
                    <a:pt x="99" y="0"/>
                  </a:lnTo>
                  <a:lnTo>
                    <a:pt x="66" y="8"/>
                  </a:lnTo>
                  <a:lnTo>
                    <a:pt x="60" y="17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47878" y="3279011"/>
              <a:ext cx="510255" cy="22856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1" y="0"/>
                </a:cxn>
                <a:cxn ang="0">
                  <a:pos x="234" y="76"/>
                </a:cxn>
                <a:cxn ang="0">
                  <a:pos x="269" y="68"/>
                </a:cxn>
                <a:cxn ang="0">
                  <a:pos x="270" y="106"/>
                </a:cxn>
                <a:cxn ang="0">
                  <a:pos x="242" y="111"/>
                </a:cxn>
                <a:cxn ang="0">
                  <a:pos x="217" y="86"/>
                </a:cxn>
                <a:cxn ang="0">
                  <a:pos x="201" y="56"/>
                </a:cxn>
                <a:cxn ang="0">
                  <a:pos x="198" y="14"/>
                </a:cxn>
                <a:cxn ang="0">
                  <a:pos x="186" y="35"/>
                </a:cxn>
                <a:cxn ang="0">
                  <a:pos x="200" y="98"/>
                </a:cxn>
                <a:cxn ang="0">
                  <a:pos x="141" y="107"/>
                </a:cxn>
                <a:cxn ang="0">
                  <a:pos x="139" y="61"/>
                </a:cxn>
                <a:cxn ang="0">
                  <a:pos x="103" y="41"/>
                </a:cxn>
                <a:cxn ang="0">
                  <a:pos x="72" y="36"/>
                </a:cxn>
                <a:cxn ang="0">
                  <a:pos x="8" y="68"/>
                </a:cxn>
                <a:cxn ang="0">
                  <a:pos x="0" y="38"/>
                </a:cxn>
              </a:cxnLst>
              <a:rect l="0" t="0" r="r" b="b"/>
              <a:pathLst>
                <a:path w="270" h="111">
                  <a:moveTo>
                    <a:pt x="0" y="38"/>
                  </a:moveTo>
                  <a:lnTo>
                    <a:pt x="201" y="0"/>
                  </a:lnTo>
                  <a:lnTo>
                    <a:pt x="234" y="76"/>
                  </a:lnTo>
                  <a:lnTo>
                    <a:pt x="269" y="68"/>
                  </a:lnTo>
                  <a:lnTo>
                    <a:pt x="270" y="106"/>
                  </a:lnTo>
                  <a:lnTo>
                    <a:pt x="242" y="111"/>
                  </a:lnTo>
                  <a:lnTo>
                    <a:pt x="217" y="86"/>
                  </a:lnTo>
                  <a:lnTo>
                    <a:pt x="201" y="56"/>
                  </a:lnTo>
                  <a:lnTo>
                    <a:pt x="198" y="14"/>
                  </a:lnTo>
                  <a:lnTo>
                    <a:pt x="186" y="35"/>
                  </a:lnTo>
                  <a:lnTo>
                    <a:pt x="200" y="98"/>
                  </a:lnTo>
                  <a:lnTo>
                    <a:pt x="141" y="107"/>
                  </a:lnTo>
                  <a:lnTo>
                    <a:pt x="139" y="61"/>
                  </a:lnTo>
                  <a:lnTo>
                    <a:pt x="103" y="41"/>
                  </a:lnTo>
                  <a:lnTo>
                    <a:pt x="72" y="36"/>
                  </a:lnTo>
                  <a:lnTo>
                    <a:pt x="8" y="6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579754" y="2029731"/>
              <a:ext cx="673036" cy="535405"/>
            </a:xfrm>
            <a:custGeom>
              <a:avLst/>
              <a:gdLst>
                <a:gd name="T0" fmla="*/ 2147483647 w 356"/>
                <a:gd name="T1" fmla="*/ 0 h 261"/>
                <a:gd name="T2" fmla="*/ 2147483647 w 356"/>
                <a:gd name="T3" fmla="*/ 2147483647 h 261"/>
                <a:gd name="T4" fmla="*/ 2147483647 w 356"/>
                <a:gd name="T5" fmla="*/ 2147483647 h 261"/>
                <a:gd name="T6" fmla="*/ 2147483647 w 356"/>
                <a:gd name="T7" fmla="*/ 2147483647 h 261"/>
                <a:gd name="T8" fmla="*/ 2147483647 w 356"/>
                <a:gd name="T9" fmla="*/ 2147483647 h 261"/>
                <a:gd name="T10" fmla="*/ 2147483647 w 356"/>
                <a:gd name="T11" fmla="*/ 2147483647 h 261"/>
                <a:gd name="T12" fmla="*/ 2147483647 w 356"/>
                <a:gd name="T13" fmla="*/ 2147483647 h 261"/>
                <a:gd name="T14" fmla="*/ 2147483647 w 356"/>
                <a:gd name="T15" fmla="*/ 2147483647 h 261"/>
                <a:gd name="T16" fmla="*/ 2147483647 w 356"/>
                <a:gd name="T17" fmla="*/ 2147483647 h 261"/>
                <a:gd name="T18" fmla="*/ 2147483647 w 356"/>
                <a:gd name="T19" fmla="*/ 2147483647 h 261"/>
                <a:gd name="T20" fmla="*/ 2147483647 w 356"/>
                <a:gd name="T21" fmla="*/ 2147483647 h 261"/>
                <a:gd name="T22" fmla="*/ 2147483647 w 356"/>
                <a:gd name="T23" fmla="*/ 2147483647 h 261"/>
                <a:gd name="T24" fmla="*/ 2147483647 w 356"/>
                <a:gd name="T25" fmla="*/ 2147483647 h 261"/>
                <a:gd name="T26" fmla="*/ 2147483647 w 356"/>
                <a:gd name="T27" fmla="*/ 2147483647 h 261"/>
                <a:gd name="T28" fmla="*/ 2147483647 w 356"/>
                <a:gd name="T29" fmla="*/ 2147483647 h 261"/>
                <a:gd name="T30" fmla="*/ 2147483647 w 356"/>
                <a:gd name="T31" fmla="*/ 2147483647 h 261"/>
                <a:gd name="T32" fmla="*/ 2147483647 w 356"/>
                <a:gd name="T33" fmla="*/ 2147483647 h 261"/>
                <a:gd name="T34" fmla="*/ 2147483647 w 356"/>
                <a:gd name="T35" fmla="*/ 2147483647 h 261"/>
                <a:gd name="T36" fmla="*/ 2147483647 w 356"/>
                <a:gd name="T37" fmla="*/ 2147483647 h 261"/>
                <a:gd name="T38" fmla="*/ 2147483647 w 356"/>
                <a:gd name="T39" fmla="*/ 2147483647 h 261"/>
                <a:gd name="T40" fmla="*/ 0 w 356"/>
                <a:gd name="T41" fmla="*/ 2147483647 h 261"/>
                <a:gd name="T42" fmla="*/ 2147483647 w 356"/>
                <a:gd name="T43" fmla="*/ 2147483647 h 261"/>
                <a:gd name="T44" fmla="*/ 2147483647 w 356"/>
                <a:gd name="T45" fmla="*/ 2147483647 h 261"/>
                <a:gd name="T46" fmla="*/ 2147483647 w 356"/>
                <a:gd name="T47" fmla="*/ 2147483647 h 261"/>
                <a:gd name="T48" fmla="*/ 2147483647 w 356"/>
                <a:gd name="T49" fmla="*/ 2147483647 h 261"/>
                <a:gd name="T50" fmla="*/ 2147483647 w 356"/>
                <a:gd name="T51" fmla="*/ 2147483647 h 261"/>
                <a:gd name="T52" fmla="*/ 2147483647 w 356"/>
                <a:gd name="T53" fmla="*/ 2147483647 h 261"/>
                <a:gd name="T54" fmla="*/ 2147483647 w 356"/>
                <a:gd name="T55" fmla="*/ 2147483647 h 261"/>
                <a:gd name="T56" fmla="*/ 2147483647 w 356"/>
                <a:gd name="T57" fmla="*/ 2147483647 h 261"/>
                <a:gd name="T58" fmla="*/ 2147483647 w 356"/>
                <a:gd name="T59" fmla="*/ 2147483647 h 261"/>
                <a:gd name="T60" fmla="*/ 2147483647 w 356"/>
                <a:gd name="T61" fmla="*/ 2147483647 h 261"/>
                <a:gd name="T62" fmla="*/ 2147483647 w 356"/>
                <a:gd name="T63" fmla="*/ 2147483647 h 261"/>
                <a:gd name="T64" fmla="*/ 2147483647 w 356"/>
                <a:gd name="T65" fmla="*/ 2147483647 h 261"/>
                <a:gd name="T66" fmla="*/ 2147483647 w 356"/>
                <a:gd name="T67" fmla="*/ 2147483647 h 261"/>
                <a:gd name="T68" fmla="*/ 2147483647 w 356"/>
                <a:gd name="T69" fmla="*/ 2147483647 h 261"/>
                <a:gd name="T70" fmla="*/ 2147483647 w 356"/>
                <a:gd name="T71" fmla="*/ 2147483647 h 261"/>
                <a:gd name="T72" fmla="*/ 2147483647 w 356"/>
                <a:gd name="T73" fmla="*/ 2147483647 h 261"/>
                <a:gd name="T74" fmla="*/ 2147483647 w 356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61"/>
                <a:gd name="T116" fmla="*/ 356 w 356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61">
                  <a:moveTo>
                    <a:pt x="90" y="0"/>
                  </a:moveTo>
                  <a:lnTo>
                    <a:pt x="163" y="20"/>
                  </a:lnTo>
                  <a:lnTo>
                    <a:pt x="219" y="33"/>
                  </a:lnTo>
                  <a:lnTo>
                    <a:pt x="246" y="39"/>
                  </a:lnTo>
                  <a:lnTo>
                    <a:pt x="274" y="43"/>
                  </a:lnTo>
                  <a:lnTo>
                    <a:pt x="311" y="50"/>
                  </a:lnTo>
                  <a:lnTo>
                    <a:pt x="356" y="58"/>
                  </a:lnTo>
                  <a:lnTo>
                    <a:pt x="327" y="261"/>
                  </a:lnTo>
                  <a:lnTo>
                    <a:pt x="189" y="232"/>
                  </a:lnTo>
                  <a:lnTo>
                    <a:pt x="170" y="245"/>
                  </a:lnTo>
                  <a:lnTo>
                    <a:pt x="145" y="225"/>
                  </a:lnTo>
                  <a:lnTo>
                    <a:pt x="123" y="245"/>
                  </a:lnTo>
                  <a:lnTo>
                    <a:pt x="103" y="228"/>
                  </a:lnTo>
                  <a:lnTo>
                    <a:pt x="46" y="225"/>
                  </a:lnTo>
                  <a:lnTo>
                    <a:pt x="54" y="192"/>
                  </a:lnTo>
                  <a:lnTo>
                    <a:pt x="13" y="189"/>
                  </a:lnTo>
                  <a:lnTo>
                    <a:pt x="9" y="170"/>
                  </a:lnTo>
                  <a:lnTo>
                    <a:pt x="17" y="150"/>
                  </a:lnTo>
                  <a:lnTo>
                    <a:pt x="7" y="132"/>
                  </a:lnTo>
                  <a:lnTo>
                    <a:pt x="8" y="81"/>
                  </a:lnTo>
                  <a:lnTo>
                    <a:pt x="0" y="42"/>
                  </a:lnTo>
                  <a:lnTo>
                    <a:pt x="5" y="27"/>
                  </a:lnTo>
                  <a:lnTo>
                    <a:pt x="23" y="33"/>
                  </a:lnTo>
                  <a:lnTo>
                    <a:pt x="42" y="56"/>
                  </a:lnTo>
                  <a:lnTo>
                    <a:pt x="77" y="61"/>
                  </a:lnTo>
                  <a:lnTo>
                    <a:pt x="86" y="80"/>
                  </a:lnTo>
                  <a:lnTo>
                    <a:pt x="69" y="80"/>
                  </a:lnTo>
                  <a:lnTo>
                    <a:pt x="67" y="96"/>
                  </a:lnTo>
                  <a:lnTo>
                    <a:pt x="77" y="98"/>
                  </a:lnTo>
                  <a:lnTo>
                    <a:pt x="81" y="114"/>
                  </a:lnTo>
                  <a:lnTo>
                    <a:pt x="60" y="126"/>
                  </a:lnTo>
                  <a:lnTo>
                    <a:pt x="60" y="137"/>
                  </a:lnTo>
                  <a:lnTo>
                    <a:pt x="84" y="137"/>
                  </a:lnTo>
                  <a:lnTo>
                    <a:pt x="90" y="109"/>
                  </a:lnTo>
                  <a:lnTo>
                    <a:pt x="108" y="92"/>
                  </a:lnTo>
                  <a:lnTo>
                    <a:pt x="86" y="48"/>
                  </a:lnTo>
                  <a:lnTo>
                    <a:pt x="100" y="3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420104" y="2417979"/>
              <a:ext cx="840511" cy="693522"/>
            </a:xfrm>
            <a:custGeom>
              <a:avLst/>
              <a:gdLst>
                <a:gd name="T0" fmla="*/ 2147483647 w 444"/>
                <a:gd name="T1" fmla="*/ 0 h 339"/>
                <a:gd name="T2" fmla="*/ 2147483647 w 444"/>
                <a:gd name="T3" fmla="*/ 2147483647 h 339"/>
                <a:gd name="T4" fmla="*/ 2147483647 w 444"/>
                <a:gd name="T5" fmla="*/ 2147483647 h 339"/>
                <a:gd name="T6" fmla="*/ 2147483647 w 444"/>
                <a:gd name="T7" fmla="*/ 2147483647 h 339"/>
                <a:gd name="T8" fmla="*/ 2147483647 w 444"/>
                <a:gd name="T9" fmla="*/ 2147483647 h 339"/>
                <a:gd name="T10" fmla="*/ 2147483647 w 444"/>
                <a:gd name="T11" fmla="*/ 2147483647 h 339"/>
                <a:gd name="T12" fmla="*/ 2147483647 w 444"/>
                <a:gd name="T13" fmla="*/ 2147483647 h 339"/>
                <a:gd name="T14" fmla="*/ 2147483647 w 444"/>
                <a:gd name="T15" fmla="*/ 2147483647 h 339"/>
                <a:gd name="T16" fmla="*/ 2147483647 w 444"/>
                <a:gd name="T17" fmla="*/ 2147483647 h 339"/>
                <a:gd name="T18" fmla="*/ 0 w 444"/>
                <a:gd name="T19" fmla="*/ 2147483647 h 339"/>
                <a:gd name="T20" fmla="*/ 0 w 444"/>
                <a:gd name="T21" fmla="*/ 2147483647 h 339"/>
                <a:gd name="T22" fmla="*/ 2147483647 w 444"/>
                <a:gd name="T23" fmla="*/ 2147483647 h 339"/>
                <a:gd name="T24" fmla="*/ 2147483647 w 444"/>
                <a:gd name="T25" fmla="*/ 2147483647 h 339"/>
                <a:gd name="T26" fmla="*/ 2147483647 w 444"/>
                <a:gd name="T27" fmla="*/ 2147483647 h 339"/>
                <a:gd name="T28" fmla="*/ 2147483647 w 444"/>
                <a:gd name="T29" fmla="*/ 2147483647 h 339"/>
                <a:gd name="T30" fmla="*/ 2147483647 w 444"/>
                <a:gd name="T31" fmla="*/ 2147483647 h 339"/>
                <a:gd name="T32" fmla="*/ 2147483647 w 444"/>
                <a:gd name="T33" fmla="*/ 2147483647 h 339"/>
                <a:gd name="T34" fmla="*/ 2147483647 w 444"/>
                <a:gd name="T35" fmla="*/ 2147483647 h 339"/>
                <a:gd name="T36" fmla="*/ 2147483647 w 444"/>
                <a:gd name="T37" fmla="*/ 2147483647 h 339"/>
                <a:gd name="T38" fmla="*/ 2147483647 w 444"/>
                <a:gd name="T39" fmla="*/ 2147483647 h 339"/>
                <a:gd name="T40" fmla="*/ 2147483647 w 444"/>
                <a:gd name="T41" fmla="*/ 2147483647 h 339"/>
                <a:gd name="T42" fmla="*/ 2147483647 w 444"/>
                <a:gd name="T43" fmla="*/ 2147483647 h 339"/>
                <a:gd name="T44" fmla="*/ 2147483647 w 444"/>
                <a:gd name="T45" fmla="*/ 2147483647 h 339"/>
                <a:gd name="T46" fmla="*/ 2147483647 w 444"/>
                <a:gd name="T47" fmla="*/ 2147483647 h 339"/>
                <a:gd name="T48" fmla="*/ 2147483647 w 444"/>
                <a:gd name="T49" fmla="*/ 2147483647 h 339"/>
                <a:gd name="T50" fmla="*/ 2147483647 w 444"/>
                <a:gd name="T51" fmla="*/ 2147483647 h 339"/>
                <a:gd name="T52" fmla="*/ 2147483647 w 444"/>
                <a:gd name="T53" fmla="*/ 0 h 3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4"/>
                <a:gd name="T82" fmla="*/ 0 h 339"/>
                <a:gd name="T83" fmla="*/ 444 w 444"/>
                <a:gd name="T84" fmla="*/ 339 h 3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4" h="339">
                  <a:moveTo>
                    <a:pt x="97" y="0"/>
                  </a:moveTo>
                  <a:lnTo>
                    <a:pt x="84" y="7"/>
                  </a:lnTo>
                  <a:lnTo>
                    <a:pt x="76" y="37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4" y="104"/>
                  </a:lnTo>
                  <a:lnTo>
                    <a:pt x="45" y="126"/>
                  </a:lnTo>
                  <a:lnTo>
                    <a:pt x="33" y="150"/>
                  </a:lnTo>
                  <a:lnTo>
                    <a:pt x="17" y="178"/>
                  </a:lnTo>
                  <a:lnTo>
                    <a:pt x="0" y="205"/>
                  </a:lnTo>
                  <a:lnTo>
                    <a:pt x="0" y="264"/>
                  </a:lnTo>
                  <a:lnTo>
                    <a:pt x="249" y="315"/>
                  </a:lnTo>
                  <a:lnTo>
                    <a:pt x="364" y="339"/>
                  </a:lnTo>
                  <a:lnTo>
                    <a:pt x="388" y="221"/>
                  </a:lnTo>
                  <a:lnTo>
                    <a:pt x="403" y="211"/>
                  </a:lnTo>
                  <a:lnTo>
                    <a:pt x="389" y="185"/>
                  </a:lnTo>
                  <a:lnTo>
                    <a:pt x="396" y="158"/>
                  </a:lnTo>
                  <a:lnTo>
                    <a:pt x="444" y="113"/>
                  </a:lnTo>
                  <a:lnTo>
                    <a:pt x="411" y="72"/>
                  </a:lnTo>
                  <a:lnTo>
                    <a:pt x="273" y="43"/>
                  </a:lnTo>
                  <a:lnTo>
                    <a:pt x="254" y="55"/>
                  </a:lnTo>
                  <a:lnTo>
                    <a:pt x="229" y="35"/>
                  </a:lnTo>
                  <a:lnTo>
                    <a:pt x="207" y="56"/>
                  </a:lnTo>
                  <a:lnTo>
                    <a:pt x="186" y="35"/>
                  </a:lnTo>
                  <a:lnTo>
                    <a:pt x="131" y="36"/>
                  </a:lnTo>
                  <a:lnTo>
                    <a:pt x="138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352800" y="2953384"/>
              <a:ext cx="884338" cy="1480975"/>
            </a:xfrm>
            <a:custGeom>
              <a:avLst/>
              <a:gdLst>
                <a:gd name="T0" fmla="*/ 2147483647 w 468"/>
                <a:gd name="T1" fmla="*/ 0 h 723"/>
                <a:gd name="T2" fmla="*/ 2147483647 w 468"/>
                <a:gd name="T3" fmla="*/ 2147483647 h 723"/>
                <a:gd name="T4" fmla="*/ 2147483647 w 468"/>
                <a:gd name="T5" fmla="*/ 2147483647 h 723"/>
                <a:gd name="T6" fmla="*/ 2147483647 w 468"/>
                <a:gd name="T7" fmla="*/ 2147483647 h 723"/>
                <a:gd name="T8" fmla="*/ 2147483647 w 468"/>
                <a:gd name="T9" fmla="*/ 2147483647 h 723"/>
                <a:gd name="T10" fmla="*/ 2147483647 w 468"/>
                <a:gd name="T11" fmla="*/ 2147483647 h 723"/>
                <a:gd name="T12" fmla="*/ 2147483647 w 468"/>
                <a:gd name="T13" fmla="*/ 2147483647 h 723"/>
                <a:gd name="T14" fmla="*/ 2147483647 w 468"/>
                <a:gd name="T15" fmla="*/ 2147483647 h 723"/>
                <a:gd name="T16" fmla="*/ 2147483647 w 468"/>
                <a:gd name="T17" fmla="*/ 2147483647 h 723"/>
                <a:gd name="T18" fmla="*/ 2147483647 w 468"/>
                <a:gd name="T19" fmla="*/ 2147483647 h 723"/>
                <a:gd name="T20" fmla="*/ 2147483647 w 468"/>
                <a:gd name="T21" fmla="*/ 2147483647 h 723"/>
                <a:gd name="T22" fmla="*/ 2147483647 w 468"/>
                <a:gd name="T23" fmla="*/ 2147483647 h 723"/>
                <a:gd name="T24" fmla="*/ 2147483647 w 468"/>
                <a:gd name="T25" fmla="*/ 2147483647 h 723"/>
                <a:gd name="T26" fmla="*/ 2147483647 w 468"/>
                <a:gd name="T27" fmla="*/ 2147483647 h 723"/>
                <a:gd name="T28" fmla="*/ 2147483647 w 468"/>
                <a:gd name="T29" fmla="*/ 2147483647 h 723"/>
                <a:gd name="T30" fmla="*/ 2147483647 w 468"/>
                <a:gd name="T31" fmla="*/ 2147483647 h 723"/>
                <a:gd name="T32" fmla="*/ 2147483647 w 468"/>
                <a:gd name="T33" fmla="*/ 2147483647 h 723"/>
                <a:gd name="T34" fmla="*/ 2147483647 w 468"/>
                <a:gd name="T35" fmla="*/ 2147483647 h 723"/>
                <a:gd name="T36" fmla="*/ 2147483647 w 468"/>
                <a:gd name="T37" fmla="*/ 2147483647 h 723"/>
                <a:gd name="T38" fmla="*/ 2147483647 w 468"/>
                <a:gd name="T39" fmla="*/ 2147483647 h 723"/>
                <a:gd name="T40" fmla="*/ 2147483647 w 468"/>
                <a:gd name="T41" fmla="*/ 2147483647 h 723"/>
                <a:gd name="T42" fmla="*/ 2147483647 w 468"/>
                <a:gd name="T43" fmla="*/ 2147483647 h 723"/>
                <a:gd name="T44" fmla="*/ 2147483647 w 468"/>
                <a:gd name="T45" fmla="*/ 2147483647 h 723"/>
                <a:gd name="T46" fmla="*/ 2147483647 w 468"/>
                <a:gd name="T47" fmla="*/ 2147483647 h 723"/>
                <a:gd name="T48" fmla="*/ 2147483647 w 468"/>
                <a:gd name="T49" fmla="*/ 2147483647 h 723"/>
                <a:gd name="T50" fmla="*/ 2147483647 w 468"/>
                <a:gd name="T51" fmla="*/ 2147483647 h 723"/>
                <a:gd name="T52" fmla="*/ 2147483647 w 468"/>
                <a:gd name="T53" fmla="*/ 2147483647 h 723"/>
                <a:gd name="T54" fmla="*/ 2147483647 w 468"/>
                <a:gd name="T55" fmla="*/ 2147483647 h 723"/>
                <a:gd name="T56" fmla="*/ 2147483647 w 468"/>
                <a:gd name="T57" fmla="*/ 2147483647 h 723"/>
                <a:gd name="T58" fmla="*/ 2147483647 w 468"/>
                <a:gd name="T59" fmla="*/ 2147483647 h 723"/>
                <a:gd name="T60" fmla="*/ 2147483647 w 468"/>
                <a:gd name="T61" fmla="*/ 2147483647 h 723"/>
                <a:gd name="T62" fmla="*/ 2147483647 w 468"/>
                <a:gd name="T63" fmla="*/ 2147483647 h 723"/>
                <a:gd name="T64" fmla="*/ 2147483647 w 468"/>
                <a:gd name="T65" fmla="*/ 2147483647 h 723"/>
                <a:gd name="T66" fmla="*/ 2147483647 w 468"/>
                <a:gd name="T67" fmla="*/ 2147483647 h 723"/>
                <a:gd name="T68" fmla="*/ 2147483647 w 468"/>
                <a:gd name="T69" fmla="*/ 2147483647 h 723"/>
                <a:gd name="T70" fmla="*/ 2147483647 w 468"/>
                <a:gd name="T71" fmla="*/ 2147483647 h 723"/>
                <a:gd name="T72" fmla="*/ 2147483647 w 468"/>
                <a:gd name="T73" fmla="*/ 2147483647 h 723"/>
                <a:gd name="T74" fmla="*/ 2147483647 w 468"/>
                <a:gd name="T75" fmla="*/ 2147483647 h 723"/>
                <a:gd name="T76" fmla="*/ 2147483647 w 468"/>
                <a:gd name="T77" fmla="*/ 2147483647 h 723"/>
                <a:gd name="T78" fmla="*/ 2147483647 w 468"/>
                <a:gd name="T79" fmla="*/ 2147483647 h 723"/>
                <a:gd name="T80" fmla="*/ 2147483647 w 468"/>
                <a:gd name="T81" fmla="*/ 2147483647 h 723"/>
                <a:gd name="T82" fmla="*/ 2147483647 w 468"/>
                <a:gd name="T83" fmla="*/ 2147483647 h 723"/>
                <a:gd name="T84" fmla="*/ 2147483647 w 468"/>
                <a:gd name="T85" fmla="*/ 2147483647 h 723"/>
                <a:gd name="T86" fmla="*/ 0 w 468"/>
                <a:gd name="T87" fmla="*/ 2147483647 h 723"/>
                <a:gd name="T88" fmla="*/ 2147483647 w 468"/>
                <a:gd name="T89" fmla="*/ 2147483647 h 723"/>
                <a:gd name="T90" fmla="*/ 2147483647 w 468"/>
                <a:gd name="T91" fmla="*/ 2147483647 h 723"/>
                <a:gd name="T92" fmla="*/ 2147483647 w 468"/>
                <a:gd name="T93" fmla="*/ 2147483647 h 723"/>
                <a:gd name="T94" fmla="*/ 2147483647 w 468"/>
                <a:gd name="T95" fmla="*/ 0 h 7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8"/>
                <a:gd name="T145" fmla="*/ 0 h 723"/>
                <a:gd name="T146" fmla="*/ 468 w 468"/>
                <a:gd name="T147" fmla="*/ 723 h 7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8" h="723">
                  <a:moveTo>
                    <a:pt x="36" y="0"/>
                  </a:moveTo>
                  <a:lnTo>
                    <a:pt x="251" y="43"/>
                  </a:lnTo>
                  <a:lnTo>
                    <a:pt x="204" y="256"/>
                  </a:lnTo>
                  <a:lnTo>
                    <a:pt x="446" y="580"/>
                  </a:lnTo>
                  <a:lnTo>
                    <a:pt x="468" y="621"/>
                  </a:lnTo>
                  <a:lnTo>
                    <a:pt x="445" y="641"/>
                  </a:lnTo>
                  <a:lnTo>
                    <a:pt x="430" y="677"/>
                  </a:lnTo>
                  <a:lnTo>
                    <a:pt x="416" y="698"/>
                  </a:lnTo>
                  <a:lnTo>
                    <a:pt x="431" y="717"/>
                  </a:lnTo>
                  <a:lnTo>
                    <a:pt x="406" y="723"/>
                  </a:lnTo>
                  <a:lnTo>
                    <a:pt x="264" y="718"/>
                  </a:lnTo>
                  <a:lnTo>
                    <a:pt x="255" y="676"/>
                  </a:lnTo>
                  <a:lnTo>
                    <a:pt x="230" y="645"/>
                  </a:lnTo>
                  <a:lnTo>
                    <a:pt x="212" y="634"/>
                  </a:lnTo>
                  <a:lnTo>
                    <a:pt x="207" y="612"/>
                  </a:lnTo>
                  <a:lnTo>
                    <a:pt x="192" y="600"/>
                  </a:lnTo>
                  <a:lnTo>
                    <a:pt x="177" y="585"/>
                  </a:lnTo>
                  <a:lnTo>
                    <a:pt x="172" y="568"/>
                  </a:lnTo>
                  <a:lnTo>
                    <a:pt x="158" y="557"/>
                  </a:lnTo>
                  <a:lnTo>
                    <a:pt x="136" y="563"/>
                  </a:lnTo>
                  <a:lnTo>
                    <a:pt x="111" y="554"/>
                  </a:lnTo>
                  <a:lnTo>
                    <a:pt x="111" y="545"/>
                  </a:lnTo>
                  <a:lnTo>
                    <a:pt x="110" y="525"/>
                  </a:lnTo>
                  <a:lnTo>
                    <a:pt x="100" y="503"/>
                  </a:lnTo>
                  <a:lnTo>
                    <a:pt x="99" y="485"/>
                  </a:lnTo>
                  <a:lnTo>
                    <a:pt x="88" y="469"/>
                  </a:lnTo>
                  <a:lnTo>
                    <a:pt x="91" y="454"/>
                  </a:lnTo>
                  <a:lnTo>
                    <a:pt x="60" y="417"/>
                  </a:lnTo>
                  <a:lnTo>
                    <a:pt x="60" y="396"/>
                  </a:lnTo>
                  <a:lnTo>
                    <a:pt x="76" y="388"/>
                  </a:lnTo>
                  <a:lnTo>
                    <a:pt x="76" y="375"/>
                  </a:lnTo>
                  <a:lnTo>
                    <a:pt x="60" y="371"/>
                  </a:lnTo>
                  <a:lnTo>
                    <a:pt x="53" y="351"/>
                  </a:lnTo>
                  <a:lnTo>
                    <a:pt x="45" y="316"/>
                  </a:lnTo>
                  <a:lnTo>
                    <a:pt x="68" y="335"/>
                  </a:lnTo>
                  <a:lnTo>
                    <a:pt x="59" y="310"/>
                  </a:lnTo>
                  <a:lnTo>
                    <a:pt x="76" y="310"/>
                  </a:lnTo>
                  <a:lnTo>
                    <a:pt x="76" y="292"/>
                  </a:lnTo>
                  <a:lnTo>
                    <a:pt x="59" y="280"/>
                  </a:lnTo>
                  <a:lnTo>
                    <a:pt x="51" y="297"/>
                  </a:lnTo>
                  <a:lnTo>
                    <a:pt x="36" y="291"/>
                  </a:lnTo>
                  <a:lnTo>
                    <a:pt x="6" y="210"/>
                  </a:lnTo>
                  <a:lnTo>
                    <a:pt x="14" y="152"/>
                  </a:lnTo>
                  <a:lnTo>
                    <a:pt x="0" y="119"/>
                  </a:lnTo>
                  <a:lnTo>
                    <a:pt x="7" y="94"/>
                  </a:lnTo>
                  <a:lnTo>
                    <a:pt x="22" y="89"/>
                  </a:lnTo>
                  <a:lnTo>
                    <a:pt x="36" y="4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737839" y="3045749"/>
              <a:ext cx="669905" cy="109585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12"/>
                </a:cxn>
                <a:cxn ang="0">
                  <a:pos x="241" y="535"/>
                </a:cxn>
                <a:cxn ang="0">
                  <a:pos x="256" y="521"/>
                </a:cxn>
                <a:cxn ang="0">
                  <a:pos x="255" y="457"/>
                </a:cxn>
                <a:cxn ang="0">
                  <a:pos x="285" y="462"/>
                </a:cxn>
                <a:cxn ang="0">
                  <a:pos x="316" y="266"/>
                </a:cxn>
                <a:cxn ang="0">
                  <a:pos x="337" y="133"/>
                </a:cxn>
                <a:cxn ang="0">
                  <a:pos x="343" y="93"/>
                </a:cxn>
                <a:cxn ang="0">
                  <a:pos x="354" y="57"/>
                </a:cxn>
                <a:cxn ang="0">
                  <a:pos x="195" y="32"/>
                </a:cxn>
                <a:cxn ang="0">
                  <a:pos x="45" y="0"/>
                </a:cxn>
              </a:cxnLst>
              <a:rect l="0" t="0" r="r" b="b"/>
              <a:pathLst>
                <a:path w="354" h="535">
                  <a:moveTo>
                    <a:pt x="45" y="0"/>
                  </a:moveTo>
                  <a:lnTo>
                    <a:pt x="0" y="212"/>
                  </a:lnTo>
                  <a:lnTo>
                    <a:pt x="241" y="535"/>
                  </a:lnTo>
                  <a:lnTo>
                    <a:pt x="256" y="521"/>
                  </a:lnTo>
                  <a:lnTo>
                    <a:pt x="255" y="457"/>
                  </a:lnTo>
                  <a:lnTo>
                    <a:pt x="285" y="462"/>
                  </a:lnTo>
                  <a:lnTo>
                    <a:pt x="316" y="266"/>
                  </a:lnTo>
                  <a:lnTo>
                    <a:pt x="337" y="133"/>
                  </a:lnTo>
                  <a:lnTo>
                    <a:pt x="343" y="93"/>
                  </a:lnTo>
                  <a:lnTo>
                    <a:pt x="354" y="57"/>
                  </a:lnTo>
                  <a:lnTo>
                    <a:pt x="195" y="3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107226" y="2147144"/>
              <a:ext cx="602602" cy="105828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8" y="202"/>
                </a:cxn>
                <a:cxn ang="0">
                  <a:pos x="78" y="245"/>
                </a:cxn>
                <a:cxn ang="0">
                  <a:pos x="31" y="290"/>
                </a:cxn>
                <a:cxn ang="0">
                  <a:pos x="25" y="321"/>
                </a:cxn>
                <a:cxn ang="0">
                  <a:pos x="38" y="343"/>
                </a:cxn>
                <a:cxn ang="0">
                  <a:pos x="25" y="354"/>
                </a:cxn>
                <a:cxn ang="0">
                  <a:pos x="0" y="471"/>
                </a:cxn>
                <a:cxn ang="0">
                  <a:pos x="152" y="498"/>
                </a:cxn>
                <a:cxn ang="0">
                  <a:pos x="296" y="517"/>
                </a:cxn>
                <a:cxn ang="0">
                  <a:pos x="311" y="410"/>
                </a:cxn>
                <a:cxn ang="0">
                  <a:pos x="319" y="351"/>
                </a:cxn>
                <a:cxn ang="0">
                  <a:pos x="305" y="330"/>
                </a:cxn>
                <a:cxn ang="0">
                  <a:pos x="272" y="336"/>
                </a:cxn>
                <a:cxn ang="0">
                  <a:pos x="229" y="341"/>
                </a:cxn>
                <a:cxn ang="0">
                  <a:pos x="221" y="293"/>
                </a:cxn>
                <a:cxn ang="0">
                  <a:pos x="169" y="254"/>
                </a:cxn>
                <a:cxn ang="0">
                  <a:pos x="176" y="229"/>
                </a:cxn>
                <a:cxn ang="0">
                  <a:pos x="181" y="185"/>
                </a:cxn>
                <a:cxn ang="0">
                  <a:pos x="114" y="90"/>
                </a:cxn>
                <a:cxn ang="0">
                  <a:pos x="123" y="6"/>
                </a:cxn>
                <a:cxn ang="0">
                  <a:pos x="77" y="0"/>
                </a:cxn>
              </a:cxnLst>
              <a:rect l="0" t="0" r="r" b="b"/>
              <a:pathLst>
                <a:path w="319" h="517">
                  <a:moveTo>
                    <a:pt x="77" y="0"/>
                  </a:moveTo>
                  <a:lnTo>
                    <a:pt x="48" y="202"/>
                  </a:lnTo>
                  <a:lnTo>
                    <a:pt x="78" y="245"/>
                  </a:lnTo>
                  <a:lnTo>
                    <a:pt x="31" y="290"/>
                  </a:lnTo>
                  <a:lnTo>
                    <a:pt x="25" y="321"/>
                  </a:lnTo>
                  <a:lnTo>
                    <a:pt x="38" y="343"/>
                  </a:lnTo>
                  <a:lnTo>
                    <a:pt x="25" y="354"/>
                  </a:lnTo>
                  <a:lnTo>
                    <a:pt x="0" y="471"/>
                  </a:lnTo>
                  <a:lnTo>
                    <a:pt x="152" y="498"/>
                  </a:lnTo>
                  <a:lnTo>
                    <a:pt x="296" y="517"/>
                  </a:lnTo>
                  <a:lnTo>
                    <a:pt x="311" y="410"/>
                  </a:lnTo>
                  <a:lnTo>
                    <a:pt x="319" y="351"/>
                  </a:lnTo>
                  <a:lnTo>
                    <a:pt x="305" y="330"/>
                  </a:lnTo>
                  <a:lnTo>
                    <a:pt x="272" y="336"/>
                  </a:lnTo>
                  <a:lnTo>
                    <a:pt x="229" y="341"/>
                  </a:lnTo>
                  <a:lnTo>
                    <a:pt x="221" y="293"/>
                  </a:lnTo>
                  <a:lnTo>
                    <a:pt x="169" y="254"/>
                  </a:lnTo>
                  <a:lnTo>
                    <a:pt x="176" y="229"/>
                  </a:lnTo>
                  <a:lnTo>
                    <a:pt x="181" y="185"/>
                  </a:lnTo>
                  <a:lnTo>
                    <a:pt x="114" y="90"/>
                  </a:lnTo>
                  <a:lnTo>
                    <a:pt x="123" y="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291919" y="3164728"/>
              <a:ext cx="560341" cy="782756"/>
            </a:xfrm>
            <a:custGeom>
              <a:avLst/>
              <a:gdLst>
                <a:gd name="T0" fmla="*/ 2147483647 w 296"/>
                <a:gd name="T1" fmla="*/ 0 h 382"/>
                <a:gd name="T2" fmla="*/ 2147483647 w 296"/>
                <a:gd name="T3" fmla="*/ 2147483647 h 382"/>
                <a:gd name="T4" fmla="*/ 2147483647 w 296"/>
                <a:gd name="T5" fmla="*/ 2147483647 h 382"/>
                <a:gd name="T6" fmla="*/ 2147483647 w 296"/>
                <a:gd name="T7" fmla="*/ 2147483647 h 382"/>
                <a:gd name="T8" fmla="*/ 2147483647 w 296"/>
                <a:gd name="T9" fmla="*/ 2147483647 h 382"/>
                <a:gd name="T10" fmla="*/ 0 w 296"/>
                <a:gd name="T11" fmla="*/ 2147483647 h 382"/>
                <a:gd name="T12" fmla="*/ 2147483647 w 296"/>
                <a:gd name="T13" fmla="*/ 2147483647 h 382"/>
                <a:gd name="T14" fmla="*/ 2147483647 w 296"/>
                <a:gd name="T15" fmla="*/ 0 h 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6"/>
                <a:gd name="T25" fmla="*/ 0 h 382"/>
                <a:gd name="T26" fmla="*/ 296 w 296"/>
                <a:gd name="T27" fmla="*/ 382 h 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6" h="382">
                  <a:moveTo>
                    <a:pt x="55" y="0"/>
                  </a:moveTo>
                  <a:lnTo>
                    <a:pt x="200" y="20"/>
                  </a:lnTo>
                  <a:lnTo>
                    <a:pt x="190" y="93"/>
                  </a:lnTo>
                  <a:lnTo>
                    <a:pt x="296" y="103"/>
                  </a:lnTo>
                  <a:lnTo>
                    <a:pt x="267" y="382"/>
                  </a:lnTo>
                  <a:lnTo>
                    <a:pt x="0" y="353"/>
                  </a:lnTo>
                  <a:lnTo>
                    <a:pt x="27" y="17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318528" y="2158103"/>
              <a:ext cx="1050248" cy="7076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8" y="14"/>
                </a:cxn>
                <a:cxn ang="0">
                  <a:pos x="184" y="23"/>
                </a:cxn>
                <a:cxn ang="0">
                  <a:pos x="271" y="32"/>
                </a:cxn>
                <a:cxn ang="0">
                  <a:pos x="351" y="40"/>
                </a:cxn>
                <a:cxn ang="0">
                  <a:pos x="490" y="50"/>
                </a:cxn>
                <a:cxn ang="0">
                  <a:pos x="555" y="55"/>
                </a:cxn>
                <a:cxn ang="0">
                  <a:pos x="553" y="337"/>
                </a:cxn>
                <a:cxn ang="0">
                  <a:pos x="213" y="308"/>
                </a:cxn>
                <a:cxn ang="0">
                  <a:pos x="206" y="346"/>
                </a:cxn>
                <a:cxn ang="0">
                  <a:pos x="193" y="328"/>
                </a:cxn>
                <a:cxn ang="0">
                  <a:pos x="162" y="331"/>
                </a:cxn>
                <a:cxn ang="0">
                  <a:pos x="117" y="338"/>
                </a:cxn>
                <a:cxn ang="0">
                  <a:pos x="109" y="289"/>
                </a:cxn>
                <a:cxn ang="0">
                  <a:pos x="56" y="250"/>
                </a:cxn>
                <a:cxn ang="0">
                  <a:pos x="64" y="213"/>
                </a:cxn>
                <a:cxn ang="0">
                  <a:pos x="69" y="183"/>
                </a:cxn>
                <a:cxn ang="0">
                  <a:pos x="0" y="86"/>
                </a:cxn>
                <a:cxn ang="0">
                  <a:pos x="9" y="0"/>
                </a:cxn>
              </a:cxnLst>
              <a:rect l="0" t="0" r="r" b="b"/>
              <a:pathLst>
                <a:path w="555" h="346">
                  <a:moveTo>
                    <a:pt x="9" y="0"/>
                  </a:moveTo>
                  <a:lnTo>
                    <a:pt x="118" y="14"/>
                  </a:lnTo>
                  <a:lnTo>
                    <a:pt x="184" y="23"/>
                  </a:lnTo>
                  <a:lnTo>
                    <a:pt x="271" y="32"/>
                  </a:lnTo>
                  <a:lnTo>
                    <a:pt x="351" y="40"/>
                  </a:lnTo>
                  <a:lnTo>
                    <a:pt x="490" y="50"/>
                  </a:lnTo>
                  <a:lnTo>
                    <a:pt x="555" y="55"/>
                  </a:lnTo>
                  <a:lnTo>
                    <a:pt x="553" y="337"/>
                  </a:lnTo>
                  <a:lnTo>
                    <a:pt x="213" y="308"/>
                  </a:lnTo>
                  <a:lnTo>
                    <a:pt x="206" y="346"/>
                  </a:lnTo>
                  <a:lnTo>
                    <a:pt x="193" y="328"/>
                  </a:lnTo>
                  <a:lnTo>
                    <a:pt x="162" y="331"/>
                  </a:lnTo>
                  <a:lnTo>
                    <a:pt x="117" y="338"/>
                  </a:lnTo>
                  <a:lnTo>
                    <a:pt x="109" y="289"/>
                  </a:lnTo>
                  <a:lnTo>
                    <a:pt x="56" y="250"/>
                  </a:lnTo>
                  <a:lnTo>
                    <a:pt x="64" y="213"/>
                  </a:lnTo>
                  <a:lnTo>
                    <a:pt x="69" y="183"/>
                  </a:lnTo>
                  <a:lnTo>
                    <a:pt x="0" y="8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645654" y="2782743"/>
              <a:ext cx="718427" cy="63559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3" y="116"/>
                </a:cxn>
                <a:cxn ang="0">
                  <a:pos x="0" y="282"/>
                </a:cxn>
                <a:cxn ang="0">
                  <a:pos x="110" y="291"/>
                </a:cxn>
                <a:cxn ang="0">
                  <a:pos x="367" y="311"/>
                </a:cxn>
                <a:cxn ang="0">
                  <a:pos x="380" y="32"/>
                </a:cxn>
                <a:cxn ang="0">
                  <a:pos x="37" y="0"/>
                </a:cxn>
              </a:cxnLst>
              <a:rect l="0" t="0" r="r" b="b"/>
              <a:pathLst>
                <a:path w="380" h="311">
                  <a:moveTo>
                    <a:pt x="37" y="0"/>
                  </a:moveTo>
                  <a:lnTo>
                    <a:pt x="23" y="116"/>
                  </a:lnTo>
                  <a:lnTo>
                    <a:pt x="0" y="282"/>
                  </a:lnTo>
                  <a:lnTo>
                    <a:pt x="110" y="291"/>
                  </a:lnTo>
                  <a:lnTo>
                    <a:pt x="367" y="311"/>
                  </a:lnTo>
                  <a:lnTo>
                    <a:pt x="380" y="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791218" y="3376072"/>
              <a:ext cx="749730" cy="6042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3" y="177"/>
                </a:cxn>
                <a:cxn ang="0">
                  <a:pos x="0" y="279"/>
                </a:cxn>
                <a:cxn ang="0">
                  <a:pos x="198" y="289"/>
                </a:cxn>
                <a:cxn ang="0">
                  <a:pos x="387" y="295"/>
                </a:cxn>
                <a:cxn ang="0">
                  <a:pos x="393" y="157"/>
                </a:cxn>
                <a:cxn ang="0">
                  <a:pos x="396" y="22"/>
                </a:cxn>
                <a:cxn ang="0">
                  <a:pos x="288" y="20"/>
                </a:cxn>
                <a:cxn ang="0">
                  <a:pos x="33" y="0"/>
                </a:cxn>
              </a:cxnLst>
              <a:rect l="0" t="0" r="r" b="b"/>
              <a:pathLst>
                <a:path w="396" h="295">
                  <a:moveTo>
                    <a:pt x="33" y="0"/>
                  </a:moveTo>
                  <a:lnTo>
                    <a:pt x="13" y="177"/>
                  </a:lnTo>
                  <a:lnTo>
                    <a:pt x="0" y="279"/>
                  </a:lnTo>
                  <a:lnTo>
                    <a:pt x="198" y="289"/>
                  </a:lnTo>
                  <a:lnTo>
                    <a:pt x="387" y="295"/>
                  </a:lnTo>
                  <a:lnTo>
                    <a:pt x="393" y="157"/>
                  </a:lnTo>
                  <a:lnTo>
                    <a:pt x="396" y="22"/>
                  </a:lnTo>
                  <a:lnTo>
                    <a:pt x="288" y="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118183" y="3883299"/>
              <a:ext cx="679296" cy="81719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84" y="52"/>
                </a:cxn>
                <a:cxn ang="0">
                  <a:pos x="53" y="46"/>
                </a:cxn>
                <a:cxn ang="0">
                  <a:pos x="55" y="113"/>
                </a:cxn>
                <a:cxn ang="0">
                  <a:pos x="40" y="126"/>
                </a:cxn>
                <a:cxn ang="0">
                  <a:pos x="62" y="167"/>
                </a:cxn>
                <a:cxn ang="0">
                  <a:pos x="40" y="185"/>
                </a:cxn>
                <a:cxn ang="0">
                  <a:pos x="28" y="215"/>
                </a:cxn>
                <a:cxn ang="0">
                  <a:pos x="11" y="244"/>
                </a:cxn>
                <a:cxn ang="0">
                  <a:pos x="23" y="261"/>
                </a:cxn>
                <a:cxn ang="0">
                  <a:pos x="2" y="268"/>
                </a:cxn>
                <a:cxn ang="0">
                  <a:pos x="0" y="295"/>
                </a:cxn>
                <a:cxn ang="0">
                  <a:pos x="202" y="397"/>
                </a:cxn>
                <a:cxn ang="0">
                  <a:pos x="316" y="399"/>
                </a:cxn>
                <a:cxn ang="0">
                  <a:pos x="359" y="31"/>
                </a:cxn>
                <a:cxn ang="0">
                  <a:pos x="91" y="0"/>
                </a:cxn>
              </a:cxnLst>
              <a:rect l="0" t="0" r="r" b="b"/>
              <a:pathLst>
                <a:path w="359" h="399">
                  <a:moveTo>
                    <a:pt x="91" y="0"/>
                  </a:moveTo>
                  <a:lnTo>
                    <a:pt x="84" y="52"/>
                  </a:lnTo>
                  <a:lnTo>
                    <a:pt x="53" y="46"/>
                  </a:lnTo>
                  <a:lnTo>
                    <a:pt x="55" y="113"/>
                  </a:lnTo>
                  <a:lnTo>
                    <a:pt x="40" y="126"/>
                  </a:lnTo>
                  <a:lnTo>
                    <a:pt x="62" y="167"/>
                  </a:lnTo>
                  <a:lnTo>
                    <a:pt x="40" y="185"/>
                  </a:lnTo>
                  <a:lnTo>
                    <a:pt x="28" y="215"/>
                  </a:lnTo>
                  <a:lnTo>
                    <a:pt x="11" y="244"/>
                  </a:lnTo>
                  <a:lnTo>
                    <a:pt x="23" y="261"/>
                  </a:lnTo>
                  <a:lnTo>
                    <a:pt x="2" y="268"/>
                  </a:lnTo>
                  <a:lnTo>
                    <a:pt x="0" y="295"/>
                  </a:lnTo>
                  <a:lnTo>
                    <a:pt x="202" y="397"/>
                  </a:lnTo>
                  <a:lnTo>
                    <a:pt x="316" y="399"/>
                  </a:lnTo>
                  <a:lnTo>
                    <a:pt x="359" y="3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709828" y="3941222"/>
              <a:ext cx="719991" cy="77492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1" y="15"/>
                </a:cxn>
                <a:cxn ang="0">
                  <a:pos x="365" y="349"/>
                </a:cxn>
                <a:cxn ang="0">
                  <a:pos x="256" y="343"/>
                </a:cxn>
                <a:cxn ang="0">
                  <a:pos x="154" y="340"/>
                </a:cxn>
                <a:cxn ang="0">
                  <a:pos x="154" y="353"/>
                </a:cxn>
                <a:cxn ang="0">
                  <a:pos x="69" y="353"/>
                </a:cxn>
                <a:cxn ang="0">
                  <a:pos x="64" y="378"/>
                </a:cxn>
                <a:cxn ang="0">
                  <a:pos x="0" y="370"/>
                </a:cxn>
                <a:cxn ang="0">
                  <a:pos x="36" y="87"/>
                </a:cxn>
                <a:cxn ang="0">
                  <a:pos x="46" y="0"/>
                </a:cxn>
              </a:cxnLst>
              <a:rect l="0" t="0" r="r" b="b"/>
              <a:pathLst>
                <a:path w="381" h="378">
                  <a:moveTo>
                    <a:pt x="46" y="0"/>
                  </a:moveTo>
                  <a:lnTo>
                    <a:pt x="381" y="15"/>
                  </a:lnTo>
                  <a:lnTo>
                    <a:pt x="365" y="349"/>
                  </a:lnTo>
                  <a:lnTo>
                    <a:pt x="256" y="343"/>
                  </a:lnTo>
                  <a:lnTo>
                    <a:pt x="154" y="340"/>
                  </a:lnTo>
                  <a:lnTo>
                    <a:pt x="154" y="353"/>
                  </a:lnTo>
                  <a:lnTo>
                    <a:pt x="69" y="353"/>
                  </a:lnTo>
                  <a:lnTo>
                    <a:pt x="64" y="378"/>
                  </a:lnTo>
                  <a:lnTo>
                    <a:pt x="0" y="370"/>
                  </a:lnTo>
                  <a:lnTo>
                    <a:pt x="36" y="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996259" y="4055505"/>
              <a:ext cx="1460331" cy="146688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395" y="6"/>
                </a:cxn>
                <a:cxn ang="0">
                  <a:pos x="395" y="136"/>
                </a:cxn>
                <a:cxn ang="0">
                  <a:pos x="482" y="172"/>
                </a:cxn>
                <a:cxn ang="0">
                  <a:pos x="506" y="160"/>
                </a:cxn>
                <a:cxn ang="0">
                  <a:pos x="563" y="188"/>
                </a:cxn>
                <a:cxn ang="0">
                  <a:pos x="597" y="186"/>
                </a:cxn>
                <a:cxn ang="0">
                  <a:pos x="663" y="158"/>
                </a:cxn>
                <a:cxn ang="0">
                  <a:pos x="701" y="185"/>
                </a:cxn>
                <a:cxn ang="0">
                  <a:pos x="734" y="192"/>
                </a:cxn>
                <a:cxn ang="0">
                  <a:pos x="734" y="298"/>
                </a:cxn>
                <a:cxn ang="0">
                  <a:pos x="773" y="364"/>
                </a:cxn>
                <a:cxn ang="0">
                  <a:pos x="764" y="454"/>
                </a:cxn>
                <a:cxn ang="0">
                  <a:pos x="722" y="490"/>
                </a:cxn>
                <a:cxn ang="0">
                  <a:pos x="713" y="457"/>
                </a:cxn>
                <a:cxn ang="0">
                  <a:pos x="701" y="472"/>
                </a:cxn>
                <a:cxn ang="0">
                  <a:pos x="710" y="493"/>
                </a:cxn>
                <a:cxn ang="0">
                  <a:pos x="635" y="547"/>
                </a:cxn>
                <a:cxn ang="0">
                  <a:pos x="617" y="550"/>
                </a:cxn>
                <a:cxn ang="0">
                  <a:pos x="578" y="577"/>
                </a:cxn>
                <a:cxn ang="0">
                  <a:pos x="578" y="592"/>
                </a:cxn>
                <a:cxn ang="0">
                  <a:pos x="566" y="595"/>
                </a:cxn>
                <a:cxn ang="0">
                  <a:pos x="575" y="613"/>
                </a:cxn>
                <a:cxn ang="0">
                  <a:pos x="554" y="640"/>
                </a:cxn>
                <a:cxn ang="0">
                  <a:pos x="566" y="679"/>
                </a:cxn>
                <a:cxn ang="0">
                  <a:pos x="578" y="692"/>
                </a:cxn>
                <a:cxn ang="0">
                  <a:pos x="575" y="716"/>
                </a:cxn>
                <a:cxn ang="0">
                  <a:pos x="545" y="716"/>
                </a:cxn>
                <a:cxn ang="0">
                  <a:pos x="518" y="704"/>
                </a:cxn>
                <a:cxn ang="0">
                  <a:pos x="500" y="707"/>
                </a:cxn>
                <a:cxn ang="0">
                  <a:pos x="440" y="686"/>
                </a:cxn>
                <a:cxn ang="0">
                  <a:pos x="413" y="604"/>
                </a:cxn>
                <a:cxn ang="0">
                  <a:pos x="371" y="565"/>
                </a:cxn>
                <a:cxn ang="0">
                  <a:pos x="334" y="493"/>
                </a:cxn>
                <a:cxn ang="0">
                  <a:pos x="317" y="486"/>
                </a:cxn>
                <a:cxn ang="0">
                  <a:pos x="297" y="468"/>
                </a:cxn>
                <a:cxn ang="0">
                  <a:pos x="278" y="468"/>
                </a:cxn>
                <a:cxn ang="0">
                  <a:pos x="249" y="462"/>
                </a:cxn>
                <a:cxn ang="0">
                  <a:pos x="227" y="468"/>
                </a:cxn>
                <a:cxn ang="0">
                  <a:pos x="212" y="504"/>
                </a:cxn>
                <a:cxn ang="0">
                  <a:pos x="189" y="510"/>
                </a:cxn>
                <a:cxn ang="0">
                  <a:pos x="140" y="482"/>
                </a:cxn>
                <a:cxn ang="0">
                  <a:pos x="111" y="448"/>
                </a:cxn>
                <a:cxn ang="0">
                  <a:pos x="106" y="407"/>
                </a:cxn>
                <a:cxn ang="0">
                  <a:pos x="85" y="379"/>
                </a:cxn>
                <a:cxn ang="0">
                  <a:pos x="36" y="340"/>
                </a:cxn>
                <a:cxn ang="0">
                  <a:pos x="0" y="299"/>
                </a:cxn>
                <a:cxn ang="0">
                  <a:pos x="0" y="282"/>
                </a:cxn>
                <a:cxn ang="0">
                  <a:pos x="117" y="283"/>
                </a:cxn>
                <a:cxn ang="0">
                  <a:pos x="212" y="291"/>
                </a:cxn>
                <a:cxn ang="0">
                  <a:pos x="224" y="0"/>
                </a:cxn>
              </a:cxnLst>
              <a:rect l="0" t="0" r="r" b="b"/>
              <a:pathLst>
                <a:path w="773" h="716">
                  <a:moveTo>
                    <a:pt x="224" y="0"/>
                  </a:moveTo>
                  <a:lnTo>
                    <a:pt x="395" y="6"/>
                  </a:lnTo>
                  <a:lnTo>
                    <a:pt x="395" y="136"/>
                  </a:lnTo>
                  <a:lnTo>
                    <a:pt x="482" y="172"/>
                  </a:lnTo>
                  <a:lnTo>
                    <a:pt x="506" y="160"/>
                  </a:lnTo>
                  <a:lnTo>
                    <a:pt x="563" y="188"/>
                  </a:lnTo>
                  <a:lnTo>
                    <a:pt x="597" y="186"/>
                  </a:lnTo>
                  <a:lnTo>
                    <a:pt x="663" y="158"/>
                  </a:lnTo>
                  <a:lnTo>
                    <a:pt x="701" y="185"/>
                  </a:lnTo>
                  <a:lnTo>
                    <a:pt x="734" y="192"/>
                  </a:lnTo>
                  <a:lnTo>
                    <a:pt x="734" y="298"/>
                  </a:lnTo>
                  <a:lnTo>
                    <a:pt x="773" y="364"/>
                  </a:lnTo>
                  <a:lnTo>
                    <a:pt x="764" y="454"/>
                  </a:lnTo>
                  <a:lnTo>
                    <a:pt x="722" y="490"/>
                  </a:lnTo>
                  <a:lnTo>
                    <a:pt x="713" y="457"/>
                  </a:lnTo>
                  <a:lnTo>
                    <a:pt x="701" y="472"/>
                  </a:lnTo>
                  <a:lnTo>
                    <a:pt x="710" y="493"/>
                  </a:lnTo>
                  <a:lnTo>
                    <a:pt x="635" y="547"/>
                  </a:lnTo>
                  <a:lnTo>
                    <a:pt x="617" y="550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66" y="595"/>
                  </a:lnTo>
                  <a:lnTo>
                    <a:pt x="575" y="613"/>
                  </a:lnTo>
                  <a:lnTo>
                    <a:pt x="554" y="640"/>
                  </a:lnTo>
                  <a:lnTo>
                    <a:pt x="566" y="679"/>
                  </a:lnTo>
                  <a:lnTo>
                    <a:pt x="578" y="692"/>
                  </a:lnTo>
                  <a:lnTo>
                    <a:pt x="575" y="716"/>
                  </a:lnTo>
                  <a:lnTo>
                    <a:pt x="545" y="716"/>
                  </a:lnTo>
                  <a:lnTo>
                    <a:pt x="518" y="704"/>
                  </a:lnTo>
                  <a:lnTo>
                    <a:pt x="500" y="707"/>
                  </a:lnTo>
                  <a:lnTo>
                    <a:pt x="440" y="686"/>
                  </a:lnTo>
                  <a:lnTo>
                    <a:pt x="413" y="604"/>
                  </a:lnTo>
                  <a:lnTo>
                    <a:pt x="371" y="565"/>
                  </a:lnTo>
                  <a:lnTo>
                    <a:pt x="334" y="493"/>
                  </a:lnTo>
                  <a:lnTo>
                    <a:pt x="317" y="486"/>
                  </a:lnTo>
                  <a:lnTo>
                    <a:pt x="297" y="468"/>
                  </a:lnTo>
                  <a:lnTo>
                    <a:pt x="278" y="468"/>
                  </a:lnTo>
                  <a:lnTo>
                    <a:pt x="249" y="462"/>
                  </a:lnTo>
                  <a:lnTo>
                    <a:pt x="227" y="468"/>
                  </a:lnTo>
                  <a:lnTo>
                    <a:pt x="212" y="504"/>
                  </a:lnTo>
                  <a:lnTo>
                    <a:pt x="189" y="510"/>
                  </a:lnTo>
                  <a:lnTo>
                    <a:pt x="140" y="482"/>
                  </a:lnTo>
                  <a:lnTo>
                    <a:pt x="111" y="448"/>
                  </a:lnTo>
                  <a:lnTo>
                    <a:pt x="106" y="407"/>
                  </a:lnTo>
                  <a:lnTo>
                    <a:pt x="85" y="379"/>
                  </a:lnTo>
                  <a:lnTo>
                    <a:pt x="36" y="340"/>
                  </a:lnTo>
                  <a:lnTo>
                    <a:pt x="0" y="299"/>
                  </a:lnTo>
                  <a:lnTo>
                    <a:pt x="0" y="282"/>
                  </a:lnTo>
                  <a:lnTo>
                    <a:pt x="117" y="283"/>
                  </a:lnTo>
                  <a:lnTo>
                    <a:pt x="212" y="291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365646" y="2269254"/>
              <a:ext cx="704339" cy="4477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12" y="7"/>
                </a:cxn>
                <a:cxn ang="0">
                  <a:pos x="335" y="71"/>
                </a:cxn>
                <a:cxn ang="0">
                  <a:pos x="357" y="120"/>
                </a:cxn>
                <a:cxn ang="0">
                  <a:pos x="372" y="200"/>
                </a:cxn>
                <a:cxn ang="0">
                  <a:pos x="363" y="218"/>
                </a:cxn>
                <a:cxn ang="0">
                  <a:pos x="248" y="215"/>
                </a:cxn>
                <a:cxn ang="0">
                  <a:pos x="0" y="211"/>
                </a:cxn>
                <a:cxn ang="0">
                  <a:pos x="1" y="0"/>
                </a:cxn>
              </a:cxnLst>
              <a:rect l="0" t="0" r="r" b="b"/>
              <a:pathLst>
                <a:path w="372" h="218">
                  <a:moveTo>
                    <a:pt x="1" y="0"/>
                  </a:moveTo>
                  <a:lnTo>
                    <a:pt x="312" y="7"/>
                  </a:lnTo>
                  <a:lnTo>
                    <a:pt x="335" y="71"/>
                  </a:lnTo>
                  <a:lnTo>
                    <a:pt x="357" y="120"/>
                  </a:lnTo>
                  <a:lnTo>
                    <a:pt x="372" y="200"/>
                  </a:lnTo>
                  <a:lnTo>
                    <a:pt x="363" y="218"/>
                  </a:lnTo>
                  <a:lnTo>
                    <a:pt x="248" y="215"/>
                  </a:lnTo>
                  <a:lnTo>
                    <a:pt x="0" y="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346863" y="2699771"/>
              <a:ext cx="740340" cy="52288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99"/>
                </a:cxn>
                <a:cxn ang="0">
                  <a:pos x="0" y="215"/>
                </a:cxn>
                <a:cxn ang="0">
                  <a:pos x="284" y="219"/>
                </a:cxn>
                <a:cxn ang="0">
                  <a:pos x="314" y="235"/>
                </a:cxn>
                <a:cxn ang="0">
                  <a:pos x="335" y="213"/>
                </a:cxn>
                <a:cxn ang="0">
                  <a:pos x="391" y="255"/>
                </a:cxn>
                <a:cxn ang="0">
                  <a:pos x="383" y="211"/>
                </a:cxn>
                <a:cxn ang="0">
                  <a:pos x="388" y="177"/>
                </a:cxn>
                <a:cxn ang="0">
                  <a:pos x="391" y="61"/>
                </a:cxn>
                <a:cxn ang="0">
                  <a:pos x="366" y="36"/>
                </a:cxn>
                <a:cxn ang="0">
                  <a:pos x="376" y="4"/>
                </a:cxn>
                <a:cxn ang="0">
                  <a:pos x="190" y="3"/>
                </a:cxn>
                <a:cxn ang="0">
                  <a:pos x="7" y="0"/>
                </a:cxn>
              </a:cxnLst>
              <a:rect l="0" t="0" r="r" b="b"/>
              <a:pathLst>
                <a:path w="391" h="255">
                  <a:moveTo>
                    <a:pt x="7" y="0"/>
                  </a:moveTo>
                  <a:lnTo>
                    <a:pt x="6" y="99"/>
                  </a:lnTo>
                  <a:lnTo>
                    <a:pt x="0" y="215"/>
                  </a:lnTo>
                  <a:lnTo>
                    <a:pt x="284" y="219"/>
                  </a:lnTo>
                  <a:lnTo>
                    <a:pt x="314" y="235"/>
                  </a:lnTo>
                  <a:lnTo>
                    <a:pt x="335" y="213"/>
                  </a:lnTo>
                  <a:lnTo>
                    <a:pt x="391" y="255"/>
                  </a:lnTo>
                  <a:lnTo>
                    <a:pt x="383" y="211"/>
                  </a:lnTo>
                  <a:lnTo>
                    <a:pt x="388" y="177"/>
                  </a:lnTo>
                  <a:lnTo>
                    <a:pt x="391" y="61"/>
                  </a:lnTo>
                  <a:lnTo>
                    <a:pt x="366" y="36"/>
                  </a:lnTo>
                  <a:lnTo>
                    <a:pt x="376" y="4"/>
                  </a:lnTo>
                  <a:lnTo>
                    <a:pt x="19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335907" y="3134983"/>
              <a:ext cx="881206" cy="4289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39"/>
                </a:cxn>
                <a:cxn ang="0">
                  <a:pos x="105" y="142"/>
                </a:cxn>
                <a:cxn ang="0">
                  <a:pos x="104" y="210"/>
                </a:cxn>
                <a:cxn ang="0">
                  <a:pos x="246" y="208"/>
                </a:cxn>
                <a:cxn ang="0">
                  <a:pos x="373" y="206"/>
                </a:cxn>
                <a:cxn ang="0">
                  <a:pos x="466" y="208"/>
                </a:cxn>
                <a:cxn ang="0">
                  <a:pos x="437" y="149"/>
                </a:cxn>
                <a:cxn ang="0">
                  <a:pos x="417" y="94"/>
                </a:cxn>
                <a:cxn ang="0">
                  <a:pos x="395" y="37"/>
                </a:cxn>
                <a:cxn ang="0">
                  <a:pos x="342" y="1"/>
                </a:cxn>
                <a:cxn ang="0">
                  <a:pos x="318" y="22"/>
                </a:cxn>
                <a:cxn ang="0">
                  <a:pos x="289" y="7"/>
                </a:cxn>
                <a:cxn ang="0">
                  <a:pos x="162" y="3"/>
                </a:cxn>
                <a:cxn ang="0">
                  <a:pos x="5" y="0"/>
                </a:cxn>
              </a:cxnLst>
              <a:rect l="0" t="0" r="r" b="b"/>
              <a:pathLst>
                <a:path w="466" h="210">
                  <a:moveTo>
                    <a:pt x="5" y="0"/>
                  </a:moveTo>
                  <a:lnTo>
                    <a:pt x="0" y="139"/>
                  </a:lnTo>
                  <a:lnTo>
                    <a:pt x="105" y="142"/>
                  </a:lnTo>
                  <a:lnTo>
                    <a:pt x="104" y="210"/>
                  </a:lnTo>
                  <a:lnTo>
                    <a:pt x="246" y="208"/>
                  </a:lnTo>
                  <a:lnTo>
                    <a:pt x="373" y="206"/>
                  </a:lnTo>
                  <a:lnTo>
                    <a:pt x="466" y="208"/>
                  </a:lnTo>
                  <a:lnTo>
                    <a:pt x="437" y="149"/>
                  </a:lnTo>
                  <a:lnTo>
                    <a:pt x="417" y="94"/>
                  </a:lnTo>
                  <a:lnTo>
                    <a:pt x="395" y="37"/>
                  </a:lnTo>
                  <a:lnTo>
                    <a:pt x="342" y="1"/>
                  </a:lnTo>
                  <a:lnTo>
                    <a:pt x="318" y="22"/>
                  </a:lnTo>
                  <a:lnTo>
                    <a:pt x="289" y="7"/>
                  </a:lnTo>
                  <a:lnTo>
                    <a:pt x="16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523731" y="3554541"/>
              <a:ext cx="774773" cy="42738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122"/>
                </a:cxn>
                <a:cxn ang="0">
                  <a:pos x="0" y="207"/>
                </a:cxn>
                <a:cxn ang="0">
                  <a:pos x="410" y="209"/>
                </a:cxn>
                <a:cxn ang="0">
                  <a:pos x="402" y="100"/>
                </a:cxn>
                <a:cxn ang="0">
                  <a:pos x="402" y="59"/>
                </a:cxn>
                <a:cxn ang="0">
                  <a:pos x="369" y="34"/>
                </a:cxn>
                <a:cxn ang="0">
                  <a:pos x="379" y="12"/>
                </a:cxn>
                <a:cxn ang="0">
                  <a:pos x="365" y="0"/>
                </a:cxn>
                <a:cxn ang="0">
                  <a:pos x="179" y="2"/>
                </a:cxn>
                <a:cxn ang="0">
                  <a:pos x="4" y="2"/>
                </a:cxn>
              </a:cxnLst>
              <a:rect l="0" t="0" r="r" b="b"/>
              <a:pathLst>
                <a:path w="410" h="209">
                  <a:moveTo>
                    <a:pt x="4" y="2"/>
                  </a:moveTo>
                  <a:lnTo>
                    <a:pt x="3" y="122"/>
                  </a:lnTo>
                  <a:lnTo>
                    <a:pt x="0" y="207"/>
                  </a:lnTo>
                  <a:lnTo>
                    <a:pt x="410" y="209"/>
                  </a:lnTo>
                  <a:lnTo>
                    <a:pt x="402" y="100"/>
                  </a:lnTo>
                  <a:lnTo>
                    <a:pt x="402" y="59"/>
                  </a:lnTo>
                  <a:lnTo>
                    <a:pt x="369" y="34"/>
                  </a:lnTo>
                  <a:lnTo>
                    <a:pt x="379" y="12"/>
                  </a:lnTo>
                  <a:lnTo>
                    <a:pt x="365" y="0"/>
                  </a:lnTo>
                  <a:lnTo>
                    <a:pt x="179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418862" y="3972532"/>
              <a:ext cx="904685" cy="47122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1"/>
                </a:cxn>
                <a:cxn ang="0">
                  <a:pos x="170" y="47"/>
                </a:cxn>
                <a:cxn ang="0">
                  <a:pos x="171" y="178"/>
                </a:cxn>
                <a:cxn ang="0">
                  <a:pos x="258" y="214"/>
                </a:cxn>
                <a:cxn ang="0">
                  <a:pos x="282" y="201"/>
                </a:cxn>
                <a:cxn ang="0">
                  <a:pos x="337" y="230"/>
                </a:cxn>
                <a:cxn ang="0">
                  <a:pos x="373" y="229"/>
                </a:cxn>
                <a:cxn ang="0">
                  <a:pos x="439" y="201"/>
                </a:cxn>
                <a:cxn ang="0">
                  <a:pos x="478" y="228"/>
                </a:cxn>
                <a:cxn ang="0">
                  <a:pos x="478" y="86"/>
                </a:cxn>
                <a:cxn ang="0">
                  <a:pos x="466" y="3"/>
                </a:cxn>
                <a:cxn ang="0">
                  <a:pos x="3" y="0"/>
                </a:cxn>
              </a:cxnLst>
              <a:rect l="0" t="0" r="r" b="b"/>
              <a:pathLst>
                <a:path w="478" h="230">
                  <a:moveTo>
                    <a:pt x="3" y="0"/>
                  </a:moveTo>
                  <a:lnTo>
                    <a:pt x="0" y="41"/>
                  </a:lnTo>
                  <a:lnTo>
                    <a:pt x="170" y="47"/>
                  </a:lnTo>
                  <a:lnTo>
                    <a:pt x="171" y="178"/>
                  </a:lnTo>
                  <a:lnTo>
                    <a:pt x="258" y="214"/>
                  </a:lnTo>
                  <a:lnTo>
                    <a:pt x="282" y="201"/>
                  </a:lnTo>
                  <a:lnTo>
                    <a:pt x="337" y="230"/>
                  </a:lnTo>
                  <a:lnTo>
                    <a:pt x="373" y="229"/>
                  </a:lnTo>
                  <a:lnTo>
                    <a:pt x="439" y="201"/>
                  </a:lnTo>
                  <a:lnTo>
                    <a:pt x="478" y="228"/>
                  </a:lnTo>
                  <a:lnTo>
                    <a:pt x="478" y="86"/>
                  </a:lnTo>
                  <a:lnTo>
                    <a:pt x="46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306331" y="3994449"/>
              <a:ext cx="508689" cy="51348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06" y="10"/>
                </a:cxn>
                <a:cxn ang="0">
                  <a:pos x="237" y="0"/>
                </a:cxn>
                <a:cxn ang="0">
                  <a:pos x="230" y="33"/>
                </a:cxn>
                <a:cxn ang="0">
                  <a:pos x="259" y="26"/>
                </a:cxn>
                <a:cxn ang="0">
                  <a:pos x="269" y="48"/>
                </a:cxn>
                <a:cxn ang="0">
                  <a:pos x="239" y="68"/>
                </a:cxn>
                <a:cxn ang="0">
                  <a:pos x="246" y="103"/>
                </a:cxn>
                <a:cxn ang="0">
                  <a:pos x="215" y="161"/>
                </a:cxn>
                <a:cxn ang="0">
                  <a:pos x="192" y="197"/>
                </a:cxn>
                <a:cxn ang="0">
                  <a:pos x="205" y="243"/>
                </a:cxn>
                <a:cxn ang="0">
                  <a:pos x="39" y="251"/>
                </a:cxn>
                <a:cxn ang="0">
                  <a:pos x="38" y="223"/>
                </a:cxn>
                <a:cxn ang="0">
                  <a:pos x="5" y="217"/>
                </a:cxn>
                <a:cxn ang="0">
                  <a:pos x="5" y="68"/>
                </a:cxn>
                <a:cxn ang="0">
                  <a:pos x="0" y="23"/>
                </a:cxn>
              </a:cxnLst>
              <a:rect l="0" t="0" r="r" b="b"/>
              <a:pathLst>
                <a:path w="269" h="251">
                  <a:moveTo>
                    <a:pt x="0" y="23"/>
                  </a:moveTo>
                  <a:lnTo>
                    <a:pt x="106" y="10"/>
                  </a:lnTo>
                  <a:lnTo>
                    <a:pt x="237" y="0"/>
                  </a:lnTo>
                  <a:lnTo>
                    <a:pt x="230" y="33"/>
                  </a:lnTo>
                  <a:lnTo>
                    <a:pt x="259" y="26"/>
                  </a:lnTo>
                  <a:lnTo>
                    <a:pt x="269" y="48"/>
                  </a:lnTo>
                  <a:lnTo>
                    <a:pt x="239" y="68"/>
                  </a:lnTo>
                  <a:lnTo>
                    <a:pt x="246" y="103"/>
                  </a:lnTo>
                  <a:lnTo>
                    <a:pt x="215" y="161"/>
                  </a:lnTo>
                  <a:lnTo>
                    <a:pt x="192" y="197"/>
                  </a:lnTo>
                  <a:lnTo>
                    <a:pt x="205" y="243"/>
                  </a:lnTo>
                  <a:lnTo>
                    <a:pt x="39" y="251"/>
                  </a:lnTo>
                  <a:lnTo>
                    <a:pt x="38" y="223"/>
                  </a:lnTo>
                  <a:lnTo>
                    <a:pt x="5" y="217"/>
                  </a:lnTo>
                  <a:lnTo>
                    <a:pt x="5" y="6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379895" y="4490718"/>
              <a:ext cx="619819" cy="53853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64" y="0"/>
                </a:cxn>
                <a:cxn ang="0">
                  <a:pos x="193" y="54"/>
                </a:cxn>
                <a:cxn ang="0">
                  <a:pos x="168" y="118"/>
                </a:cxn>
                <a:cxn ang="0">
                  <a:pos x="160" y="147"/>
                </a:cxn>
                <a:cxn ang="0">
                  <a:pos x="270" y="135"/>
                </a:cxn>
                <a:cxn ang="0">
                  <a:pos x="277" y="177"/>
                </a:cxn>
                <a:cxn ang="0">
                  <a:pos x="244" y="173"/>
                </a:cxn>
                <a:cxn ang="0">
                  <a:pos x="229" y="191"/>
                </a:cxn>
                <a:cxn ang="0">
                  <a:pos x="246" y="203"/>
                </a:cxn>
                <a:cxn ang="0">
                  <a:pos x="276" y="189"/>
                </a:cxn>
                <a:cxn ang="0">
                  <a:pos x="277" y="209"/>
                </a:cxn>
                <a:cxn ang="0">
                  <a:pos x="295" y="192"/>
                </a:cxn>
                <a:cxn ang="0">
                  <a:pos x="307" y="192"/>
                </a:cxn>
                <a:cxn ang="0">
                  <a:pos x="293" y="227"/>
                </a:cxn>
                <a:cxn ang="0">
                  <a:pos x="320" y="233"/>
                </a:cxn>
                <a:cxn ang="0">
                  <a:pos x="328" y="252"/>
                </a:cxn>
                <a:cxn ang="0">
                  <a:pos x="316" y="258"/>
                </a:cxn>
                <a:cxn ang="0">
                  <a:pos x="299" y="246"/>
                </a:cxn>
                <a:cxn ang="0">
                  <a:pos x="267" y="237"/>
                </a:cxn>
                <a:cxn ang="0">
                  <a:pos x="274" y="260"/>
                </a:cxn>
                <a:cxn ang="0">
                  <a:pos x="258" y="263"/>
                </a:cxn>
                <a:cxn ang="0">
                  <a:pos x="245" y="242"/>
                </a:cxn>
                <a:cxn ang="0">
                  <a:pos x="237" y="255"/>
                </a:cxn>
                <a:cxn ang="0">
                  <a:pos x="189" y="255"/>
                </a:cxn>
                <a:cxn ang="0">
                  <a:pos x="189" y="242"/>
                </a:cxn>
                <a:cxn ang="0">
                  <a:pos x="171" y="227"/>
                </a:cxn>
                <a:cxn ang="0">
                  <a:pos x="135" y="225"/>
                </a:cxn>
                <a:cxn ang="0">
                  <a:pos x="165" y="242"/>
                </a:cxn>
                <a:cxn ang="0">
                  <a:pos x="123" y="251"/>
                </a:cxn>
                <a:cxn ang="0">
                  <a:pos x="57" y="239"/>
                </a:cxn>
                <a:cxn ang="0">
                  <a:pos x="32" y="242"/>
                </a:cxn>
                <a:cxn ang="0">
                  <a:pos x="41" y="154"/>
                </a:cxn>
                <a:cxn ang="0">
                  <a:pos x="1" y="84"/>
                </a:cxn>
                <a:cxn ang="0">
                  <a:pos x="0" y="6"/>
                </a:cxn>
              </a:cxnLst>
              <a:rect l="0" t="0" r="r" b="b"/>
              <a:pathLst>
                <a:path w="328" h="263">
                  <a:moveTo>
                    <a:pt x="0" y="6"/>
                  </a:moveTo>
                  <a:lnTo>
                    <a:pt x="164" y="0"/>
                  </a:lnTo>
                  <a:lnTo>
                    <a:pt x="193" y="54"/>
                  </a:lnTo>
                  <a:lnTo>
                    <a:pt x="168" y="118"/>
                  </a:lnTo>
                  <a:lnTo>
                    <a:pt x="160" y="147"/>
                  </a:lnTo>
                  <a:lnTo>
                    <a:pt x="270" y="135"/>
                  </a:lnTo>
                  <a:lnTo>
                    <a:pt x="277" y="177"/>
                  </a:lnTo>
                  <a:lnTo>
                    <a:pt x="244" y="173"/>
                  </a:lnTo>
                  <a:lnTo>
                    <a:pt x="229" y="191"/>
                  </a:lnTo>
                  <a:lnTo>
                    <a:pt x="246" y="203"/>
                  </a:lnTo>
                  <a:lnTo>
                    <a:pt x="276" y="189"/>
                  </a:lnTo>
                  <a:lnTo>
                    <a:pt x="277" y="209"/>
                  </a:lnTo>
                  <a:lnTo>
                    <a:pt x="295" y="192"/>
                  </a:lnTo>
                  <a:lnTo>
                    <a:pt x="307" y="192"/>
                  </a:lnTo>
                  <a:lnTo>
                    <a:pt x="293" y="227"/>
                  </a:lnTo>
                  <a:lnTo>
                    <a:pt x="320" y="233"/>
                  </a:lnTo>
                  <a:lnTo>
                    <a:pt x="328" y="252"/>
                  </a:lnTo>
                  <a:lnTo>
                    <a:pt x="316" y="258"/>
                  </a:lnTo>
                  <a:lnTo>
                    <a:pt x="299" y="246"/>
                  </a:lnTo>
                  <a:lnTo>
                    <a:pt x="267" y="237"/>
                  </a:lnTo>
                  <a:lnTo>
                    <a:pt x="274" y="260"/>
                  </a:lnTo>
                  <a:lnTo>
                    <a:pt x="258" y="263"/>
                  </a:lnTo>
                  <a:lnTo>
                    <a:pt x="245" y="242"/>
                  </a:lnTo>
                  <a:lnTo>
                    <a:pt x="237" y="255"/>
                  </a:lnTo>
                  <a:lnTo>
                    <a:pt x="189" y="255"/>
                  </a:lnTo>
                  <a:lnTo>
                    <a:pt x="189" y="242"/>
                  </a:lnTo>
                  <a:lnTo>
                    <a:pt x="171" y="227"/>
                  </a:lnTo>
                  <a:lnTo>
                    <a:pt x="135" y="225"/>
                  </a:lnTo>
                  <a:lnTo>
                    <a:pt x="165" y="242"/>
                  </a:lnTo>
                  <a:lnTo>
                    <a:pt x="123" y="251"/>
                  </a:lnTo>
                  <a:lnTo>
                    <a:pt x="57" y="239"/>
                  </a:lnTo>
                  <a:lnTo>
                    <a:pt x="32" y="242"/>
                  </a:lnTo>
                  <a:lnTo>
                    <a:pt x="41" y="154"/>
                  </a:lnTo>
                  <a:lnTo>
                    <a:pt x="1" y="8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954160" y="2216027"/>
              <a:ext cx="691818" cy="84381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6" y="32"/>
                </a:cxn>
                <a:cxn ang="0">
                  <a:pos x="95" y="0"/>
                </a:cxn>
                <a:cxn ang="0">
                  <a:pos x="116" y="9"/>
                </a:cxn>
                <a:cxn ang="0">
                  <a:pos x="120" y="34"/>
                </a:cxn>
                <a:cxn ang="0">
                  <a:pos x="166" y="61"/>
                </a:cxn>
                <a:cxn ang="0">
                  <a:pos x="180" y="49"/>
                </a:cxn>
                <a:cxn ang="0">
                  <a:pos x="207" y="49"/>
                </a:cxn>
                <a:cxn ang="0">
                  <a:pos x="228" y="73"/>
                </a:cxn>
                <a:cxn ang="0">
                  <a:pos x="242" y="64"/>
                </a:cxn>
                <a:cxn ang="0">
                  <a:pos x="282" y="74"/>
                </a:cxn>
                <a:cxn ang="0">
                  <a:pos x="296" y="56"/>
                </a:cxn>
                <a:cxn ang="0">
                  <a:pos x="321" y="70"/>
                </a:cxn>
                <a:cxn ang="0">
                  <a:pos x="366" y="68"/>
                </a:cxn>
                <a:cxn ang="0">
                  <a:pos x="293" y="119"/>
                </a:cxn>
                <a:cxn ang="0">
                  <a:pos x="257" y="164"/>
                </a:cxn>
                <a:cxn ang="0">
                  <a:pos x="264" y="229"/>
                </a:cxn>
                <a:cxn ang="0">
                  <a:pos x="239" y="256"/>
                </a:cxn>
                <a:cxn ang="0">
                  <a:pos x="249" y="275"/>
                </a:cxn>
                <a:cxn ang="0">
                  <a:pos x="249" y="323"/>
                </a:cxn>
                <a:cxn ang="0">
                  <a:pos x="274" y="323"/>
                </a:cxn>
                <a:cxn ang="0">
                  <a:pos x="311" y="358"/>
                </a:cxn>
                <a:cxn ang="0">
                  <a:pos x="326" y="400"/>
                </a:cxn>
                <a:cxn ang="0">
                  <a:pos x="67" y="412"/>
                </a:cxn>
                <a:cxn ang="0">
                  <a:pos x="68" y="298"/>
                </a:cxn>
                <a:cxn ang="0">
                  <a:pos x="45" y="273"/>
                </a:cxn>
                <a:cxn ang="0">
                  <a:pos x="53" y="243"/>
                </a:cxn>
                <a:cxn ang="0">
                  <a:pos x="61" y="226"/>
                </a:cxn>
                <a:cxn ang="0">
                  <a:pos x="45" y="147"/>
                </a:cxn>
                <a:cxn ang="0">
                  <a:pos x="23" y="95"/>
                </a:cxn>
                <a:cxn ang="0">
                  <a:pos x="0" y="32"/>
                </a:cxn>
              </a:cxnLst>
              <a:rect l="0" t="0" r="r" b="b"/>
              <a:pathLst>
                <a:path w="366" h="412">
                  <a:moveTo>
                    <a:pt x="0" y="32"/>
                  </a:moveTo>
                  <a:lnTo>
                    <a:pt x="96" y="32"/>
                  </a:lnTo>
                  <a:lnTo>
                    <a:pt x="95" y="0"/>
                  </a:lnTo>
                  <a:lnTo>
                    <a:pt x="116" y="9"/>
                  </a:lnTo>
                  <a:lnTo>
                    <a:pt x="120" y="34"/>
                  </a:lnTo>
                  <a:lnTo>
                    <a:pt x="166" y="61"/>
                  </a:lnTo>
                  <a:lnTo>
                    <a:pt x="180" y="49"/>
                  </a:lnTo>
                  <a:lnTo>
                    <a:pt x="207" y="49"/>
                  </a:lnTo>
                  <a:lnTo>
                    <a:pt x="228" y="73"/>
                  </a:lnTo>
                  <a:lnTo>
                    <a:pt x="242" y="64"/>
                  </a:lnTo>
                  <a:lnTo>
                    <a:pt x="282" y="74"/>
                  </a:lnTo>
                  <a:lnTo>
                    <a:pt x="296" y="56"/>
                  </a:lnTo>
                  <a:lnTo>
                    <a:pt x="321" y="70"/>
                  </a:lnTo>
                  <a:lnTo>
                    <a:pt x="366" y="68"/>
                  </a:lnTo>
                  <a:lnTo>
                    <a:pt x="293" y="119"/>
                  </a:lnTo>
                  <a:lnTo>
                    <a:pt x="257" y="164"/>
                  </a:lnTo>
                  <a:lnTo>
                    <a:pt x="264" y="229"/>
                  </a:lnTo>
                  <a:lnTo>
                    <a:pt x="239" y="256"/>
                  </a:lnTo>
                  <a:lnTo>
                    <a:pt x="249" y="275"/>
                  </a:lnTo>
                  <a:lnTo>
                    <a:pt x="249" y="323"/>
                  </a:lnTo>
                  <a:lnTo>
                    <a:pt x="274" y="323"/>
                  </a:lnTo>
                  <a:lnTo>
                    <a:pt x="311" y="358"/>
                  </a:lnTo>
                  <a:lnTo>
                    <a:pt x="326" y="400"/>
                  </a:lnTo>
                  <a:lnTo>
                    <a:pt x="67" y="412"/>
                  </a:lnTo>
                  <a:lnTo>
                    <a:pt x="68" y="298"/>
                  </a:lnTo>
                  <a:lnTo>
                    <a:pt x="45" y="273"/>
                  </a:lnTo>
                  <a:lnTo>
                    <a:pt x="53" y="243"/>
                  </a:lnTo>
                  <a:lnTo>
                    <a:pt x="61" y="226"/>
                  </a:lnTo>
                  <a:lnTo>
                    <a:pt x="45" y="147"/>
                  </a:lnTo>
                  <a:lnTo>
                    <a:pt x="23" y="9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401807" y="2507212"/>
              <a:ext cx="525907" cy="665343"/>
            </a:xfrm>
            <a:custGeom>
              <a:avLst/>
              <a:gdLst>
                <a:gd name="T0" fmla="*/ 2147483647 w 278"/>
                <a:gd name="T1" fmla="*/ 2147483647 h 325"/>
                <a:gd name="T2" fmla="*/ 2147483647 w 278"/>
                <a:gd name="T3" fmla="*/ 2147483647 h 325"/>
                <a:gd name="T4" fmla="*/ 2147483647 w 278"/>
                <a:gd name="T5" fmla="*/ 2147483647 h 325"/>
                <a:gd name="T6" fmla="*/ 2147483647 w 278"/>
                <a:gd name="T7" fmla="*/ 0 h 325"/>
                <a:gd name="T8" fmla="*/ 2147483647 w 278"/>
                <a:gd name="T9" fmla="*/ 2147483647 h 325"/>
                <a:gd name="T10" fmla="*/ 2147483647 w 278"/>
                <a:gd name="T11" fmla="*/ 2147483647 h 325"/>
                <a:gd name="T12" fmla="*/ 2147483647 w 278"/>
                <a:gd name="T13" fmla="*/ 2147483647 h 325"/>
                <a:gd name="T14" fmla="*/ 2147483647 w 278"/>
                <a:gd name="T15" fmla="*/ 2147483647 h 325"/>
                <a:gd name="T16" fmla="*/ 2147483647 w 278"/>
                <a:gd name="T17" fmla="*/ 2147483647 h 325"/>
                <a:gd name="T18" fmla="*/ 2147483647 w 278"/>
                <a:gd name="T19" fmla="*/ 2147483647 h 325"/>
                <a:gd name="T20" fmla="*/ 2147483647 w 278"/>
                <a:gd name="T21" fmla="*/ 2147483647 h 325"/>
                <a:gd name="T22" fmla="*/ 2147483647 w 278"/>
                <a:gd name="T23" fmla="*/ 2147483647 h 325"/>
                <a:gd name="T24" fmla="*/ 2147483647 w 278"/>
                <a:gd name="T25" fmla="*/ 2147483647 h 325"/>
                <a:gd name="T26" fmla="*/ 2147483647 w 278"/>
                <a:gd name="T27" fmla="*/ 2147483647 h 325"/>
                <a:gd name="T28" fmla="*/ 2147483647 w 278"/>
                <a:gd name="T29" fmla="*/ 2147483647 h 325"/>
                <a:gd name="T30" fmla="*/ 2147483647 w 278"/>
                <a:gd name="T31" fmla="*/ 2147483647 h 325"/>
                <a:gd name="T32" fmla="*/ 2147483647 w 278"/>
                <a:gd name="T33" fmla="*/ 2147483647 h 325"/>
                <a:gd name="T34" fmla="*/ 2147483647 w 278"/>
                <a:gd name="T35" fmla="*/ 2147483647 h 325"/>
                <a:gd name="T36" fmla="*/ 2147483647 w 278"/>
                <a:gd name="T37" fmla="*/ 2147483647 h 325"/>
                <a:gd name="T38" fmla="*/ 2147483647 w 278"/>
                <a:gd name="T39" fmla="*/ 2147483647 h 325"/>
                <a:gd name="T40" fmla="*/ 2147483647 w 278"/>
                <a:gd name="T41" fmla="*/ 2147483647 h 325"/>
                <a:gd name="T42" fmla="*/ 2147483647 w 278"/>
                <a:gd name="T43" fmla="*/ 2147483647 h 325"/>
                <a:gd name="T44" fmla="*/ 2147483647 w 278"/>
                <a:gd name="T45" fmla="*/ 2147483647 h 325"/>
                <a:gd name="T46" fmla="*/ 2147483647 w 278"/>
                <a:gd name="T47" fmla="*/ 2147483647 h 325"/>
                <a:gd name="T48" fmla="*/ 2147483647 w 278"/>
                <a:gd name="T49" fmla="*/ 2147483647 h 325"/>
                <a:gd name="T50" fmla="*/ 2147483647 w 278"/>
                <a:gd name="T51" fmla="*/ 2147483647 h 325"/>
                <a:gd name="T52" fmla="*/ 2147483647 w 278"/>
                <a:gd name="T53" fmla="*/ 2147483647 h 325"/>
                <a:gd name="T54" fmla="*/ 2147483647 w 278"/>
                <a:gd name="T55" fmla="*/ 2147483647 h 325"/>
                <a:gd name="T56" fmla="*/ 2147483647 w 278"/>
                <a:gd name="T57" fmla="*/ 2147483647 h 325"/>
                <a:gd name="T58" fmla="*/ 2147483647 w 278"/>
                <a:gd name="T59" fmla="*/ 2147483647 h 325"/>
                <a:gd name="T60" fmla="*/ 2147483647 w 278"/>
                <a:gd name="T61" fmla="*/ 2147483647 h 325"/>
                <a:gd name="T62" fmla="*/ 2147483647 w 278"/>
                <a:gd name="T63" fmla="*/ 2147483647 h 325"/>
                <a:gd name="T64" fmla="*/ 2147483647 w 278"/>
                <a:gd name="T65" fmla="*/ 2147483647 h 325"/>
                <a:gd name="T66" fmla="*/ 0 w 278"/>
                <a:gd name="T67" fmla="*/ 2147483647 h 325"/>
                <a:gd name="T68" fmla="*/ 2147483647 w 278"/>
                <a:gd name="T69" fmla="*/ 2147483647 h 325"/>
                <a:gd name="T70" fmla="*/ 2147483647 w 278"/>
                <a:gd name="T71" fmla="*/ 2147483647 h 3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8"/>
                <a:gd name="T109" fmla="*/ 0 h 325"/>
                <a:gd name="T110" fmla="*/ 278 w 278"/>
                <a:gd name="T111" fmla="*/ 325 h 3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8" h="325">
                  <a:moveTo>
                    <a:pt x="20" y="22"/>
                  </a:moveTo>
                  <a:lnTo>
                    <a:pt x="41" y="19"/>
                  </a:lnTo>
                  <a:lnTo>
                    <a:pt x="60" y="19"/>
                  </a:lnTo>
                  <a:lnTo>
                    <a:pt x="72" y="0"/>
                  </a:lnTo>
                  <a:lnTo>
                    <a:pt x="81" y="24"/>
                  </a:lnTo>
                  <a:lnTo>
                    <a:pt x="111" y="24"/>
                  </a:lnTo>
                  <a:lnTo>
                    <a:pt x="127" y="46"/>
                  </a:lnTo>
                  <a:lnTo>
                    <a:pt x="158" y="40"/>
                  </a:lnTo>
                  <a:lnTo>
                    <a:pt x="179" y="54"/>
                  </a:lnTo>
                  <a:lnTo>
                    <a:pt x="218" y="64"/>
                  </a:lnTo>
                  <a:lnTo>
                    <a:pt x="225" y="81"/>
                  </a:lnTo>
                  <a:lnTo>
                    <a:pt x="245" y="82"/>
                  </a:lnTo>
                  <a:lnTo>
                    <a:pt x="239" y="99"/>
                  </a:lnTo>
                  <a:lnTo>
                    <a:pt x="246" y="118"/>
                  </a:lnTo>
                  <a:lnTo>
                    <a:pt x="233" y="142"/>
                  </a:lnTo>
                  <a:lnTo>
                    <a:pt x="242" y="147"/>
                  </a:lnTo>
                  <a:lnTo>
                    <a:pt x="264" y="121"/>
                  </a:lnTo>
                  <a:lnTo>
                    <a:pt x="263" y="112"/>
                  </a:lnTo>
                  <a:lnTo>
                    <a:pt x="272" y="108"/>
                  </a:lnTo>
                  <a:lnTo>
                    <a:pt x="278" y="121"/>
                  </a:lnTo>
                  <a:lnTo>
                    <a:pt x="261" y="139"/>
                  </a:lnTo>
                  <a:lnTo>
                    <a:pt x="254" y="180"/>
                  </a:lnTo>
                  <a:lnTo>
                    <a:pt x="254" y="249"/>
                  </a:lnTo>
                  <a:lnTo>
                    <a:pt x="264" y="261"/>
                  </a:lnTo>
                  <a:lnTo>
                    <a:pt x="260" y="304"/>
                  </a:lnTo>
                  <a:lnTo>
                    <a:pt x="128" y="325"/>
                  </a:lnTo>
                  <a:lnTo>
                    <a:pt x="95" y="305"/>
                  </a:lnTo>
                  <a:lnTo>
                    <a:pt x="102" y="279"/>
                  </a:lnTo>
                  <a:lnTo>
                    <a:pt x="86" y="251"/>
                  </a:lnTo>
                  <a:lnTo>
                    <a:pt x="72" y="216"/>
                  </a:lnTo>
                  <a:lnTo>
                    <a:pt x="35" y="181"/>
                  </a:lnTo>
                  <a:lnTo>
                    <a:pt x="12" y="181"/>
                  </a:lnTo>
                  <a:lnTo>
                    <a:pt x="12" y="133"/>
                  </a:lnTo>
                  <a:lnTo>
                    <a:pt x="0" y="115"/>
                  </a:lnTo>
                  <a:lnTo>
                    <a:pt x="26" y="87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069985" y="3033225"/>
              <a:ext cx="610428" cy="430517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0" y="48"/>
                </a:cxn>
                <a:cxn ang="0">
                  <a:pos x="7" y="87"/>
                </a:cxn>
                <a:cxn ang="0">
                  <a:pos x="37" y="167"/>
                </a:cxn>
                <a:cxn ang="0">
                  <a:pos x="54" y="210"/>
                </a:cxn>
                <a:cxn ang="0">
                  <a:pos x="244" y="200"/>
                </a:cxn>
                <a:cxn ang="0">
                  <a:pos x="275" y="210"/>
                </a:cxn>
                <a:cxn ang="0">
                  <a:pos x="294" y="169"/>
                </a:cxn>
                <a:cxn ang="0">
                  <a:pos x="287" y="140"/>
                </a:cxn>
                <a:cxn ang="0">
                  <a:pos x="319" y="134"/>
                </a:cxn>
                <a:cxn ang="0">
                  <a:pos x="323" y="88"/>
                </a:cxn>
                <a:cxn ang="0">
                  <a:pos x="304" y="68"/>
                </a:cxn>
                <a:cxn ang="0">
                  <a:pos x="271" y="48"/>
                </a:cxn>
                <a:cxn ang="0">
                  <a:pos x="278" y="20"/>
                </a:cxn>
                <a:cxn ang="0">
                  <a:pos x="264" y="0"/>
                </a:cxn>
                <a:cxn ang="0">
                  <a:pos x="193" y="3"/>
                </a:cxn>
                <a:cxn ang="0">
                  <a:pos x="121" y="6"/>
                </a:cxn>
                <a:cxn ang="0">
                  <a:pos x="5" y="11"/>
                </a:cxn>
              </a:cxnLst>
              <a:rect l="0" t="0" r="r" b="b"/>
              <a:pathLst>
                <a:path w="323" h="210">
                  <a:moveTo>
                    <a:pt x="5" y="11"/>
                  </a:moveTo>
                  <a:lnTo>
                    <a:pt x="0" y="48"/>
                  </a:lnTo>
                  <a:lnTo>
                    <a:pt x="7" y="87"/>
                  </a:lnTo>
                  <a:lnTo>
                    <a:pt x="37" y="167"/>
                  </a:lnTo>
                  <a:lnTo>
                    <a:pt x="54" y="210"/>
                  </a:lnTo>
                  <a:lnTo>
                    <a:pt x="244" y="200"/>
                  </a:lnTo>
                  <a:lnTo>
                    <a:pt x="275" y="210"/>
                  </a:lnTo>
                  <a:lnTo>
                    <a:pt x="294" y="169"/>
                  </a:lnTo>
                  <a:lnTo>
                    <a:pt x="287" y="140"/>
                  </a:lnTo>
                  <a:lnTo>
                    <a:pt x="319" y="134"/>
                  </a:lnTo>
                  <a:lnTo>
                    <a:pt x="323" y="88"/>
                  </a:lnTo>
                  <a:lnTo>
                    <a:pt x="304" y="68"/>
                  </a:lnTo>
                  <a:lnTo>
                    <a:pt x="271" y="48"/>
                  </a:lnTo>
                  <a:lnTo>
                    <a:pt x="278" y="20"/>
                  </a:lnTo>
                  <a:lnTo>
                    <a:pt x="264" y="0"/>
                  </a:lnTo>
                  <a:lnTo>
                    <a:pt x="193" y="3"/>
                  </a:lnTo>
                  <a:lnTo>
                    <a:pt x="121" y="6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608414" y="2413282"/>
              <a:ext cx="565037" cy="264572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67" y="0"/>
                </a:cxn>
                <a:cxn ang="0">
                  <a:pos x="55" y="29"/>
                </a:cxn>
                <a:cxn ang="0">
                  <a:pos x="64" y="38"/>
                </a:cxn>
                <a:cxn ang="0">
                  <a:pos x="85" y="26"/>
                </a:cxn>
                <a:cxn ang="0">
                  <a:pos x="131" y="44"/>
                </a:cxn>
                <a:cxn ang="0">
                  <a:pos x="151" y="29"/>
                </a:cxn>
                <a:cxn ang="0">
                  <a:pos x="213" y="21"/>
                </a:cxn>
                <a:cxn ang="0">
                  <a:pos x="225" y="39"/>
                </a:cxn>
                <a:cxn ang="0">
                  <a:pos x="249" y="35"/>
                </a:cxn>
                <a:cxn ang="0">
                  <a:pos x="296" y="54"/>
                </a:cxn>
                <a:cxn ang="0">
                  <a:pos x="299" y="68"/>
                </a:cxn>
                <a:cxn ang="0">
                  <a:pos x="248" y="80"/>
                </a:cxn>
                <a:cxn ang="0">
                  <a:pos x="233" y="71"/>
                </a:cxn>
                <a:cxn ang="0">
                  <a:pos x="207" y="74"/>
                </a:cxn>
                <a:cxn ang="0">
                  <a:pos x="177" y="92"/>
                </a:cxn>
                <a:cxn ang="0">
                  <a:pos x="163" y="93"/>
                </a:cxn>
                <a:cxn ang="0">
                  <a:pos x="152" y="80"/>
                </a:cxn>
                <a:cxn ang="0">
                  <a:pos x="135" y="128"/>
                </a:cxn>
                <a:cxn ang="0">
                  <a:pos x="116" y="129"/>
                </a:cxn>
                <a:cxn ang="0">
                  <a:pos x="108" y="110"/>
                </a:cxn>
                <a:cxn ang="0">
                  <a:pos x="68" y="101"/>
                </a:cxn>
                <a:cxn ang="0">
                  <a:pos x="49" y="87"/>
                </a:cxn>
                <a:cxn ang="0">
                  <a:pos x="16" y="92"/>
                </a:cxn>
                <a:cxn ang="0">
                  <a:pos x="0" y="71"/>
                </a:cxn>
              </a:cxnLst>
              <a:rect l="0" t="0" r="r" b="b"/>
              <a:pathLst>
                <a:path w="299" h="129">
                  <a:moveTo>
                    <a:pt x="0" y="71"/>
                  </a:moveTo>
                  <a:lnTo>
                    <a:pt x="67" y="0"/>
                  </a:lnTo>
                  <a:lnTo>
                    <a:pt x="55" y="29"/>
                  </a:lnTo>
                  <a:lnTo>
                    <a:pt x="64" y="38"/>
                  </a:lnTo>
                  <a:lnTo>
                    <a:pt x="85" y="26"/>
                  </a:lnTo>
                  <a:lnTo>
                    <a:pt x="131" y="44"/>
                  </a:lnTo>
                  <a:lnTo>
                    <a:pt x="151" y="29"/>
                  </a:lnTo>
                  <a:lnTo>
                    <a:pt x="213" y="21"/>
                  </a:lnTo>
                  <a:lnTo>
                    <a:pt x="225" y="39"/>
                  </a:lnTo>
                  <a:lnTo>
                    <a:pt x="249" y="35"/>
                  </a:lnTo>
                  <a:lnTo>
                    <a:pt x="296" y="54"/>
                  </a:lnTo>
                  <a:lnTo>
                    <a:pt x="299" y="68"/>
                  </a:lnTo>
                  <a:lnTo>
                    <a:pt x="248" y="80"/>
                  </a:lnTo>
                  <a:lnTo>
                    <a:pt x="233" y="71"/>
                  </a:lnTo>
                  <a:lnTo>
                    <a:pt x="207" y="74"/>
                  </a:lnTo>
                  <a:lnTo>
                    <a:pt x="177" y="92"/>
                  </a:lnTo>
                  <a:lnTo>
                    <a:pt x="163" y="93"/>
                  </a:lnTo>
                  <a:lnTo>
                    <a:pt x="152" y="80"/>
                  </a:lnTo>
                  <a:lnTo>
                    <a:pt x="135" y="128"/>
                  </a:lnTo>
                  <a:lnTo>
                    <a:pt x="116" y="129"/>
                  </a:lnTo>
                  <a:lnTo>
                    <a:pt x="108" y="110"/>
                  </a:lnTo>
                  <a:lnTo>
                    <a:pt x="68" y="101"/>
                  </a:lnTo>
                  <a:lnTo>
                    <a:pt x="49" y="87"/>
                  </a:lnTo>
                  <a:lnTo>
                    <a:pt x="16" y="9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999713" y="2599578"/>
              <a:ext cx="403821" cy="593329"/>
            </a:xfrm>
            <a:custGeom>
              <a:avLst/>
              <a:gdLst/>
              <a:ahLst/>
              <a:cxnLst>
                <a:cxn ang="0">
                  <a:pos x="54" y="12"/>
                </a:cxn>
                <a:cxn ang="0">
                  <a:pos x="62" y="30"/>
                </a:cxn>
                <a:cxn ang="0">
                  <a:pos x="47" y="41"/>
                </a:cxn>
                <a:cxn ang="0">
                  <a:pos x="46" y="87"/>
                </a:cxn>
                <a:cxn ang="0">
                  <a:pos x="38" y="57"/>
                </a:cxn>
                <a:cxn ang="0">
                  <a:pos x="7" y="86"/>
                </a:cxn>
                <a:cxn ang="0">
                  <a:pos x="0" y="169"/>
                </a:cxn>
                <a:cxn ang="0">
                  <a:pos x="20" y="210"/>
                </a:cxn>
                <a:cxn ang="0">
                  <a:pos x="22" y="231"/>
                </a:cxn>
                <a:cxn ang="0">
                  <a:pos x="23" y="248"/>
                </a:cxn>
                <a:cxn ang="0">
                  <a:pos x="22" y="263"/>
                </a:cxn>
                <a:cxn ang="0">
                  <a:pos x="18" y="290"/>
                </a:cxn>
                <a:cxn ang="0">
                  <a:pos x="102" y="285"/>
                </a:cxn>
                <a:cxn ang="0">
                  <a:pos x="213" y="275"/>
                </a:cxn>
                <a:cxn ang="0">
                  <a:pos x="193" y="269"/>
                </a:cxn>
                <a:cxn ang="0">
                  <a:pos x="182" y="254"/>
                </a:cxn>
                <a:cxn ang="0">
                  <a:pos x="199" y="241"/>
                </a:cxn>
                <a:cxn ang="0">
                  <a:pos x="199" y="225"/>
                </a:cxn>
                <a:cxn ang="0">
                  <a:pos x="191" y="211"/>
                </a:cxn>
                <a:cxn ang="0">
                  <a:pos x="199" y="201"/>
                </a:cxn>
                <a:cxn ang="0">
                  <a:pos x="214" y="202"/>
                </a:cxn>
                <a:cxn ang="0">
                  <a:pos x="211" y="162"/>
                </a:cxn>
                <a:cxn ang="0">
                  <a:pos x="207" y="138"/>
                </a:cxn>
                <a:cxn ang="0">
                  <a:pos x="198" y="123"/>
                </a:cxn>
                <a:cxn ang="0">
                  <a:pos x="189" y="114"/>
                </a:cxn>
                <a:cxn ang="0">
                  <a:pos x="175" y="111"/>
                </a:cxn>
                <a:cxn ang="0">
                  <a:pos x="162" y="111"/>
                </a:cxn>
                <a:cxn ang="0">
                  <a:pos x="148" y="130"/>
                </a:cxn>
                <a:cxn ang="0">
                  <a:pos x="139" y="136"/>
                </a:cxn>
                <a:cxn ang="0">
                  <a:pos x="133" y="138"/>
                </a:cxn>
                <a:cxn ang="0">
                  <a:pos x="126" y="135"/>
                </a:cxn>
                <a:cxn ang="0">
                  <a:pos x="124" y="126"/>
                </a:cxn>
                <a:cxn ang="0">
                  <a:pos x="126" y="120"/>
                </a:cxn>
                <a:cxn ang="0">
                  <a:pos x="132" y="114"/>
                </a:cxn>
                <a:cxn ang="0">
                  <a:pos x="138" y="111"/>
                </a:cxn>
                <a:cxn ang="0">
                  <a:pos x="144" y="110"/>
                </a:cxn>
                <a:cxn ang="0">
                  <a:pos x="144" y="99"/>
                </a:cxn>
                <a:cxn ang="0">
                  <a:pos x="160" y="87"/>
                </a:cxn>
                <a:cxn ang="0">
                  <a:pos x="144" y="49"/>
                </a:cxn>
                <a:cxn ang="0">
                  <a:pos x="144" y="31"/>
                </a:cxn>
                <a:cxn ang="0">
                  <a:pos x="117" y="24"/>
                </a:cxn>
                <a:cxn ang="0">
                  <a:pos x="78" y="0"/>
                </a:cxn>
                <a:cxn ang="0">
                  <a:pos x="54" y="12"/>
                </a:cxn>
              </a:cxnLst>
              <a:rect l="0" t="0" r="r" b="b"/>
              <a:pathLst>
                <a:path w="214" h="290">
                  <a:moveTo>
                    <a:pt x="54" y="12"/>
                  </a:moveTo>
                  <a:lnTo>
                    <a:pt x="62" y="30"/>
                  </a:lnTo>
                  <a:lnTo>
                    <a:pt x="47" y="41"/>
                  </a:lnTo>
                  <a:lnTo>
                    <a:pt x="46" y="87"/>
                  </a:lnTo>
                  <a:lnTo>
                    <a:pt x="38" y="57"/>
                  </a:lnTo>
                  <a:lnTo>
                    <a:pt x="7" y="86"/>
                  </a:lnTo>
                  <a:lnTo>
                    <a:pt x="0" y="169"/>
                  </a:lnTo>
                  <a:lnTo>
                    <a:pt x="20" y="210"/>
                  </a:lnTo>
                  <a:lnTo>
                    <a:pt x="22" y="231"/>
                  </a:lnTo>
                  <a:lnTo>
                    <a:pt x="23" y="248"/>
                  </a:lnTo>
                  <a:lnTo>
                    <a:pt x="22" y="263"/>
                  </a:lnTo>
                  <a:lnTo>
                    <a:pt x="18" y="290"/>
                  </a:lnTo>
                  <a:lnTo>
                    <a:pt x="102" y="285"/>
                  </a:lnTo>
                  <a:lnTo>
                    <a:pt x="213" y="275"/>
                  </a:lnTo>
                  <a:lnTo>
                    <a:pt x="193" y="269"/>
                  </a:lnTo>
                  <a:lnTo>
                    <a:pt x="182" y="254"/>
                  </a:lnTo>
                  <a:lnTo>
                    <a:pt x="199" y="241"/>
                  </a:lnTo>
                  <a:lnTo>
                    <a:pt x="199" y="225"/>
                  </a:lnTo>
                  <a:lnTo>
                    <a:pt x="191" y="211"/>
                  </a:lnTo>
                  <a:lnTo>
                    <a:pt x="199" y="201"/>
                  </a:lnTo>
                  <a:lnTo>
                    <a:pt x="214" y="202"/>
                  </a:lnTo>
                  <a:lnTo>
                    <a:pt x="211" y="162"/>
                  </a:lnTo>
                  <a:lnTo>
                    <a:pt x="207" y="138"/>
                  </a:lnTo>
                  <a:lnTo>
                    <a:pt x="198" y="123"/>
                  </a:lnTo>
                  <a:lnTo>
                    <a:pt x="189" y="114"/>
                  </a:lnTo>
                  <a:lnTo>
                    <a:pt x="175" y="111"/>
                  </a:lnTo>
                  <a:lnTo>
                    <a:pt x="162" y="111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33" y="138"/>
                  </a:lnTo>
                  <a:lnTo>
                    <a:pt x="126" y="135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1"/>
                  </a:lnTo>
                  <a:lnTo>
                    <a:pt x="144" y="110"/>
                  </a:lnTo>
                  <a:lnTo>
                    <a:pt x="144" y="99"/>
                  </a:lnTo>
                  <a:lnTo>
                    <a:pt x="160" y="87"/>
                  </a:lnTo>
                  <a:lnTo>
                    <a:pt x="144" y="49"/>
                  </a:lnTo>
                  <a:lnTo>
                    <a:pt x="144" y="31"/>
                  </a:lnTo>
                  <a:lnTo>
                    <a:pt x="117" y="24"/>
                  </a:lnTo>
                  <a:lnTo>
                    <a:pt x="78" y="0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559893" y="3125590"/>
              <a:ext cx="438256" cy="784321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176" y="0"/>
                </a:cxn>
                <a:cxn ang="0">
                  <a:pos x="197" y="47"/>
                </a:cxn>
                <a:cxn ang="0">
                  <a:pos x="224" y="243"/>
                </a:cxn>
                <a:cxn ang="0">
                  <a:pos x="232" y="269"/>
                </a:cxn>
                <a:cxn ang="0">
                  <a:pos x="211" y="321"/>
                </a:cxn>
                <a:cxn ang="0">
                  <a:pos x="211" y="357"/>
                </a:cxn>
                <a:cxn ang="0">
                  <a:pos x="187" y="353"/>
                </a:cxn>
                <a:cxn ang="0">
                  <a:pos x="188" y="383"/>
                </a:cxn>
                <a:cxn ang="0">
                  <a:pos x="163" y="371"/>
                </a:cxn>
                <a:cxn ang="0">
                  <a:pos x="150" y="375"/>
                </a:cxn>
                <a:cxn ang="0">
                  <a:pos x="131" y="372"/>
                </a:cxn>
                <a:cxn ang="0">
                  <a:pos x="117" y="326"/>
                </a:cxn>
                <a:cxn ang="0">
                  <a:pos x="90" y="312"/>
                </a:cxn>
                <a:cxn ang="0">
                  <a:pos x="90" y="263"/>
                </a:cxn>
                <a:cxn ang="0">
                  <a:pos x="63" y="269"/>
                </a:cxn>
                <a:cxn ang="0">
                  <a:pos x="48" y="233"/>
                </a:cxn>
                <a:cxn ang="0">
                  <a:pos x="0" y="191"/>
                </a:cxn>
                <a:cxn ang="0">
                  <a:pos x="35" y="125"/>
                </a:cxn>
                <a:cxn ang="0">
                  <a:pos x="25" y="94"/>
                </a:cxn>
                <a:cxn ang="0">
                  <a:pos x="60" y="88"/>
                </a:cxn>
                <a:cxn ang="0">
                  <a:pos x="63" y="45"/>
                </a:cxn>
                <a:cxn ang="0">
                  <a:pos x="43" y="22"/>
                </a:cxn>
              </a:cxnLst>
              <a:rect l="0" t="0" r="r" b="b"/>
              <a:pathLst>
                <a:path w="232" h="383">
                  <a:moveTo>
                    <a:pt x="43" y="22"/>
                  </a:moveTo>
                  <a:lnTo>
                    <a:pt x="176" y="0"/>
                  </a:lnTo>
                  <a:lnTo>
                    <a:pt x="197" y="47"/>
                  </a:lnTo>
                  <a:lnTo>
                    <a:pt x="224" y="243"/>
                  </a:lnTo>
                  <a:lnTo>
                    <a:pt x="232" y="269"/>
                  </a:lnTo>
                  <a:lnTo>
                    <a:pt x="211" y="321"/>
                  </a:lnTo>
                  <a:lnTo>
                    <a:pt x="211" y="357"/>
                  </a:lnTo>
                  <a:lnTo>
                    <a:pt x="187" y="353"/>
                  </a:lnTo>
                  <a:lnTo>
                    <a:pt x="188" y="383"/>
                  </a:lnTo>
                  <a:lnTo>
                    <a:pt x="163" y="371"/>
                  </a:lnTo>
                  <a:lnTo>
                    <a:pt x="150" y="375"/>
                  </a:lnTo>
                  <a:lnTo>
                    <a:pt x="131" y="372"/>
                  </a:lnTo>
                  <a:lnTo>
                    <a:pt x="117" y="326"/>
                  </a:lnTo>
                  <a:lnTo>
                    <a:pt x="90" y="312"/>
                  </a:lnTo>
                  <a:lnTo>
                    <a:pt x="90" y="263"/>
                  </a:lnTo>
                  <a:lnTo>
                    <a:pt x="63" y="269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35" y="125"/>
                  </a:lnTo>
                  <a:lnTo>
                    <a:pt x="25" y="94"/>
                  </a:lnTo>
                  <a:lnTo>
                    <a:pt x="60" y="88"/>
                  </a:lnTo>
                  <a:lnTo>
                    <a:pt x="63" y="45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170158" y="3443389"/>
              <a:ext cx="694948" cy="62150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1" y="0"/>
                </a:cxn>
                <a:cxn ang="0">
                  <a:pos x="195" y="0"/>
                </a:cxn>
                <a:cxn ang="0">
                  <a:pos x="221" y="9"/>
                </a:cxn>
                <a:cxn ang="0">
                  <a:pos x="207" y="35"/>
                </a:cxn>
                <a:cxn ang="0">
                  <a:pos x="254" y="78"/>
                </a:cxn>
                <a:cxn ang="0">
                  <a:pos x="269" y="114"/>
                </a:cxn>
                <a:cxn ang="0">
                  <a:pos x="297" y="105"/>
                </a:cxn>
                <a:cxn ang="0">
                  <a:pos x="296" y="156"/>
                </a:cxn>
                <a:cxn ang="0">
                  <a:pos x="324" y="171"/>
                </a:cxn>
                <a:cxn ang="0">
                  <a:pos x="337" y="216"/>
                </a:cxn>
                <a:cxn ang="0">
                  <a:pos x="357" y="220"/>
                </a:cxn>
                <a:cxn ang="0">
                  <a:pos x="368" y="239"/>
                </a:cxn>
                <a:cxn ang="0">
                  <a:pos x="343" y="265"/>
                </a:cxn>
                <a:cxn ang="0">
                  <a:pos x="335" y="295"/>
                </a:cxn>
                <a:cxn ang="0">
                  <a:pos x="300" y="303"/>
                </a:cxn>
                <a:cxn ang="0">
                  <a:pos x="309" y="270"/>
                </a:cxn>
                <a:cxn ang="0">
                  <a:pos x="171" y="282"/>
                </a:cxn>
                <a:cxn ang="0">
                  <a:pos x="72" y="294"/>
                </a:cxn>
                <a:cxn ang="0">
                  <a:pos x="66" y="262"/>
                </a:cxn>
                <a:cxn ang="0">
                  <a:pos x="59" y="165"/>
                </a:cxn>
                <a:cxn ang="0">
                  <a:pos x="58" y="112"/>
                </a:cxn>
                <a:cxn ang="0">
                  <a:pos x="25" y="88"/>
                </a:cxn>
                <a:cxn ang="0">
                  <a:pos x="37" y="66"/>
                </a:cxn>
                <a:cxn ang="0">
                  <a:pos x="21" y="54"/>
                </a:cxn>
                <a:cxn ang="0">
                  <a:pos x="0" y="10"/>
                </a:cxn>
              </a:cxnLst>
              <a:rect l="0" t="0" r="r" b="b"/>
              <a:pathLst>
                <a:path w="368" h="303">
                  <a:moveTo>
                    <a:pt x="0" y="10"/>
                  </a:moveTo>
                  <a:lnTo>
                    <a:pt x="161" y="0"/>
                  </a:lnTo>
                  <a:lnTo>
                    <a:pt x="195" y="0"/>
                  </a:lnTo>
                  <a:lnTo>
                    <a:pt x="221" y="9"/>
                  </a:lnTo>
                  <a:lnTo>
                    <a:pt x="207" y="35"/>
                  </a:lnTo>
                  <a:lnTo>
                    <a:pt x="254" y="78"/>
                  </a:lnTo>
                  <a:lnTo>
                    <a:pt x="269" y="114"/>
                  </a:lnTo>
                  <a:lnTo>
                    <a:pt x="297" y="105"/>
                  </a:lnTo>
                  <a:lnTo>
                    <a:pt x="296" y="156"/>
                  </a:lnTo>
                  <a:lnTo>
                    <a:pt x="324" y="171"/>
                  </a:lnTo>
                  <a:lnTo>
                    <a:pt x="337" y="216"/>
                  </a:lnTo>
                  <a:lnTo>
                    <a:pt x="357" y="220"/>
                  </a:lnTo>
                  <a:lnTo>
                    <a:pt x="368" y="239"/>
                  </a:lnTo>
                  <a:lnTo>
                    <a:pt x="343" y="265"/>
                  </a:lnTo>
                  <a:lnTo>
                    <a:pt x="335" y="295"/>
                  </a:lnTo>
                  <a:lnTo>
                    <a:pt x="300" y="303"/>
                  </a:lnTo>
                  <a:lnTo>
                    <a:pt x="309" y="270"/>
                  </a:lnTo>
                  <a:lnTo>
                    <a:pt x="171" y="282"/>
                  </a:lnTo>
                  <a:lnTo>
                    <a:pt x="72" y="294"/>
                  </a:lnTo>
                  <a:lnTo>
                    <a:pt x="66" y="262"/>
                  </a:lnTo>
                  <a:lnTo>
                    <a:pt x="59" y="165"/>
                  </a:lnTo>
                  <a:lnTo>
                    <a:pt x="58" y="112"/>
                  </a:lnTo>
                  <a:lnTo>
                    <a:pt x="25" y="88"/>
                  </a:lnTo>
                  <a:lnTo>
                    <a:pt x="37" y="66"/>
                  </a:lnTo>
                  <a:lnTo>
                    <a:pt x="21" y="5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930845" y="3181949"/>
              <a:ext cx="341213" cy="60585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" y="32"/>
                </a:cxn>
                <a:cxn ang="0">
                  <a:pos x="41" y="30"/>
                </a:cxn>
                <a:cxn ang="0">
                  <a:pos x="48" y="24"/>
                </a:cxn>
                <a:cxn ang="0">
                  <a:pos x="53" y="6"/>
                </a:cxn>
                <a:cxn ang="0">
                  <a:pos x="140" y="0"/>
                </a:cxn>
                <a:cxn ang="0">
                  <a:pos x="180" y="209"/>
                </a:cxn>
                <a:cxn ang="0">
                  <a:pos x="177" y="207"/>
                </a:cxn>
                <a:cxn ang="0">
                  <a:pos x="147" y="219"/>
                </a:cxn>
                <a:cxn ang="0">
                  <a:pos x="126" y="275"/>
                </a:cxn>
                <a:cxn ang="0">
                  <a:pos x="95" y="267"/>
                </a:cxn>
                <a:cxn ang="0">
                  <a:pos x="59" y="288"/>
                </a:cxn>
                <a:cxn ang="0">
                  <a:pos x="12" y="296"/>
                </a:cxn>
                <a:cxn ang="0">
                  <a:pos x="33" y="241"/>
                </a:cxn>
                <a:cxn ang="0">
                  <a:pos x="24" y="210"/>
                </a:cxn>
                <a:cxn ang="0">
                  <a:pos x="0" y="21"/>
                </a:cxn>
              </a:cxnLst>
              <a:rect l="0" t="0" r="r" b="b"/>
              <a:pathLst>
                <a:path w="180" h="296">
                  <a:moveTo>
                    <a:pt x="0" y="21"/>
                  </a:moveTo>
                  <a:lnTo>
                    <a:pt x="21" y="32"/>
                  </a:lnTo>
                  <a:lnTo>
                    <a:pt x="41" y="30"/>
                  </a:lnTo>
                  <a:lnTo>
                    <a:pt x="48" y="24"/>
                  </a:lnTo>
                  <a:lnTo>
                    <a:pt x="53" y="6"/>
                  </a:lnTo>
                  <a:lnTo>
                    <a:pt x="140" y="0"/>
                  </a:lnTo>
                  <a:lnTo>
                    <a:pt x="180" y="209"/>
                  </a:lnTo>
                  <a:lnTo>
                    <a:pt x="177" y="207"/>
                  </a:lnTo>
                  <a:lnTo>
                    <a:pt x="147" y="219"/>
                  </a:lnTo>
                  <a:lnTo>
                    <a:pt x="126" y="275"/>
                  </a:lnTo>
                  <a:lnTo>
                    <a:pt x="95" y="267"/>
                  </a:lnTo>
                  <a:lnTo>
                    <a:pt x="59" y="288"/>
                  </a:lnTo>
                  <a:lnTo>
                    <a:pt x="12" y="296"/>
                  </a:lnTo>
                  <a:lnTo>
                    <a:pt x="33" y="241"/>
                  </a:lnTo>
                  <a:lnTo>
                    <a:pt x="24" y="2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196928" y="3058273"/>
              <a:ext cx="436691" cy="54636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4" y="50"/>
                </a:cxn>
                <a:cxn ang="0">
                  <a:pos x="126" y="54"/>
                </a:cxn>
                <a:cxn ang="0">
                  <a:pos x="175" y="31"/>
                </a:cxn>
                <a:cxn ang="0">
                  <a:pos x="186" y="10"/>
                </a:cxn>
                <a:cxn ang="0">
                  <a:pos x="215" y="0"/>
                </a:cxn>
                <a:cxn ang="0">
                  <a:pos x="231" y="101"/>
                </a:cxn>
                <a:cxn ang="0">
                  <a:pos x="219" y="112"/>
                </a:cxn>
                <a:cxn ang="0">
                  <a:pos x="222" y="182"/>
                </a:cxn>
                <a:cxn ang="0">
                  <a:pos x="199" y="188"/>
                </a:cxn>
                <a:cxn ang="0">
                  <a:pos x="186" y="227"/>
                </a:cxn>
                <a:cxn ang="0">
                  <a:pos x="168" y="222"/>
                </a:cxn>
                <a:cxn ang="0">
                  <a:pos x="162" y="267"/>
                </a:cxn>
                <a:cxn ang="0">
                  <a:pos x="136" y="248"/>
                </a:cxn>
                <a:cxn ang="0">
                  <a:pos x="85" y="260"/>
                </a:cxn>
                <a:cxn ang="0">
                  <a:pos x="63" y="243"/>
                </a:cxn>
                <a:cxn ang="0">
                  <a:pos x="34" y="242"/>
                </a:cxn>
                <a:cxn ang="0">
                  <a:pos x="19" y="167"/>
                </a:cxn>
                <a:cxn ang="0">
                  <a:pos x="0" y="60"/>
                </a:cxn>
              </a:cxnLst>
              <a:rect l="0" t="0" r="r" b="b"/>
              <a:pathLst>
                <a:path w="231" h="267">
                  <a:moveTo>
                    <a:pt x="0" y="60"/>
                  </a:moveTo>
                  <a:lnTo>
                    <a:pt x="104" y="50"/>
                  </a:lnTo>
                  <a:lnTo>
                    <a:pt x="126" y="54"/>
                  </a:lnTo>
                  <a:lnTo>
                    <a:pt x="175" y="31"/>
                  </a:lnTo>
                  <a:lnTo>
                    <a:pt x="186" y="10"/>
                  </a:lnTo>
                  <a:lnTo>
                    <a:pt x="215" y="0"/>
                  </a:lnTo>
                  <a:lnTo>
                    <a:pt x="231" y="101"/>
                  </a:lnTo>
                  <a:lnTo>
                    <a:pt x="219" y="112"/>
                  </a:lnTo>
                  <a:lnTo>
                    <a:pt x="222" y="182"/>
                  </a:lnTo>
                  <a:lnTo>
                    <a:pt x="199" y="188"/>
                  </a:lnTo>
                  <a:lnTo>
                    <a:pt x="186" y="227"/>
                  </a:lnTo>
                  <a:lnTo>
                    <a:pt x="168" y="222"/>
                  </a:lnTo>
                  <a:lnTo>
                    <a:pt x="162" y="267"/>
                  </a:lnTo>
                  <a:lnTo>
                    <a:pt x="136" y="248"/>
                  </a:lnTo>
                  <a:lnTo>
                    <a:pt x="85" y="260"/>
                  </a:lnTo>
                  <a:lnTo>
                    <a:pt x="63" y="243"/>
                  </a:lnTo>
                  <a:lnTo>
                    <a:pt x="34" y="242"/>
                  </a:lnTo>
                  <a:lnTo>
                    <a:pt x="19" y="16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6807194" y="3551410"/>
              <a:ext cx="768512" cy="463392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99" y="212"/>
                </a:cxn>
                <a:cxn ang="0">
                  <a:pos x="99" y="202"/>
                </a:cxn>
                <a:cxn ang="0">
                  <a:pos x="338" y="169"/>
                </a:cxn>
                <a:cxn ang="0">
                  <a:pos x="342" y="152"/>
                </a:cxn>
                <a:cxn ang="0">
                  <a:pos x="377" y="139"/>
                </a:cxn>
                <a:cxn ang="0">
                  <a:pos x="381" y="121"/>
                </a:cxn>
                <a:cxn ang="0">
                  <a:pos x="396" y="115"/>
                </a:cxn>
                <a:cxn ang="0">
                  <a:pos x="407" y="88"/>
                </a:cxn>
                <a:cxn ang="0">
                  <a:pos x="374" y="61"/>
                </a:cxn>
                <a:cxn ang="0">
                  <a:pos x="368" y="25"/>
                </a:cxn>
                <a:cxn ang="0">
                  <a:pos x="342" y="7"/>
                </a:cxn>
                <a:cxn ang="0">
                  <a:pos x="289" y="17"/>
                </a:cxn>
                <a:cxn ang="0">
                  <a:pos x="264" y="1"/>
                </a:cxn>
                <a:cxn ang="0">
                  <a:pos x="240" y="0"/>
                </a:cxn>
                <a:cxn ang="0">
                  <a:pos x="245" y="25"/>
                </a:cxn>
                <a:cxn ang="0">
                  <a:pos x="212" y="38"/>
                </a:cxn>
                <a:cxn ang="0">
                  <a:pos x="190" y="94"/>
                </a:cxn>
                <a:cxn ang="0">
                  <a:pos x="160" y="85"/>
                </a:cxn>
                <a:cxn ang="0">
                  <a:pos x="124" y="106"/>
                </a:cxn>
                <a:cxn ang="0">
                  <a:pos x="78" y="114"/>
                </a:cxn>
                <a:cxn ang="0">
                  <a:pos x="78" y="146"/>
                </a:cxn>
                <a:cxn ang="0">
                  <a:pos x="55" y="145"/>
                </a:cxn>
                <a:cxn ang="0">
                  <a:pos x="56" y="173"/>
                </a:cxn>
                <a:cxn ang="0">
                  <a:pos x="32" y="162"/>
                </a:cxn>
                <a:cxn ang="0">
                  <a:pos x="18" y="167"/>
                </a:cxn>
                <a:cxn ang="0">
                  <a:pos x="30" y="186"/>
                </a:cxn>
                <a:cxn ang="0">
                  <a:pos x="5" y="211"/>
                </a:cxn>
                <a:cxn ang="0">
                  <a:pos x="0" y="226"/>
                </a:cxn>
              </a:cxnLst>
              <a:rect l="0" t="0" r="r" b="b"/>
              <a:pathLst>
                <a:path w="407" h="226">
                  <a:moveTo>
                    <a:pt x="0" y="226"/>
                  </a:moveTo>
                  <a:lnTo>
                    <a:pt x="99" y="212"/>
                  </a:lnTo>
                  <a:lnTo>
                    <a:pt x="99" y="202"/>
                  </a:lnTo>
                  <a:lnTo>
                    <a:pt x="338" y="169"/>
                  </a:lnTo>
                  <a:lnTo>
                    <a:pt x="342" y="152"/>
                  </a:lnTo>
                  <a:lnTo>
                    <a:pt x="377" y="139"/>
                  </a:lnTo>
                  <a:lnTo>
                    <a:pt x="381" y="121"/>
                  </a:lnTo>
                  <a:lnTo>
                    <a:pt x="396" y="115"/>
                  </a:lnTo>
                  <a:lnTo>
                    <a:pt x="407" y="88"/>
                  </a:lnTo>
                  <a:lnTo>
                    <a:pt x="374" y="61"/>
                  </a:lnTo>
                  <a:lnTo>
                    <a:pt x="368" y="25"/>
                  </a:lnTo>
                  <a:lnTo>
                    <a:pt x="342" y="7"/>
                  </a:lnTo>
                  <a:lnTo>
                    <a:pt x="289" y="17"/>
                  </a:lnTo>
                  <a:lnTo>
                    <a:pt x="264" y="1"/>
                  </a:lnTo>
                  <a:lnTo>
                    <a:pt x="240" y="0"/>
                  </a:lnTo>
                  <a:lnTo>
                    <a:pt x="245" y="25"/>
                  </a:lnTo>
                  <a:lnTo>
                    <a:pt x="212" y="38"/>
                  </a:lnTo>
                  <a:lnTo>
                    <a:pt x="190" y="94"/>
                  </a:lnTo>
                  <a:lnTo>
                    <a:pt x="160" y="85"/>
                  </a:lnTo>
                  <a:lnTo>
                    <a:pt x="124" y="106"/>
                  </a:lnTo>
                  <a:lnTo>
                    <a:pt x="78" y="114"/>
                  </a:lnTo>
                  <a:lnTo>
                    <a:pt x="78" y="146"/>
                  </a:lnTo>
                  <a:lnTo>
                    <a:pt x="55" y="145"/>
                  </a:lnTo>
                  <a:lnTo>
                    <a:pt x="56" y="173"/>
                  </a:lnTo>
                  <a:lnTo>
                    <a:pt x="32" y="162"/>
                  </a:lnTo>
                  <a:lnTo>
                    <a:pt x="18" y="167"/>
                  </a:lnTo>
                  <a:lnTo>
                    <a:pt x="30" y="186"/>
                  </a:lnTo>
                  <a:lnTo>
                    <a:pt x="5" y="21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55542" y="3850422"/>
              <a:ext cx="887468" cy="350675"/>
            </a:xfrm>
            <a:custGeom>
              <a:avLst/>
              <a:gdLst/>
              <a:ahLst/>
              <a:cxnLst>
                <a:cxn ang="0">
                  <a:pos x="28" y="78"/>
                </a:cxn>
                <a:cxn ang="0">
                  <a:pos x="28" y="81"/>
                </a:cxn>
                <a:cxn ang="0">
                  <a:pos x="20" y="97"/>
                </a:cxn>
                <a:cxn ang="0">
                  <a:pos x="29" y="119"/>
                </a:cxn>
                <a:cxn ang="0">
                  <a:pos x="0" y="138"/>
                </a:cxn>
                <a:cxn ang="0">
                  <a:pos x="6" y="171"/>
                </a:cxn>
                <a:cxn ang="0">
                  <a:pos x="129" y="161"/>
                </a:cxn>
                <a:cxn ang="0">
                  <a:pos x="275" y="144"/>
                </a:cxn>
                <a:cxn ang="0">
                  <a:pos x="348" y="131"/>
                </a:cxn>
                <a:cxn ang="0">
                  <a:pos x="363" y="87"/>
                </a:cxn>
                <a:cxn ang="0">
                  <a:pos x="389" y="85"/>
                </a:cxn>
                <a:cxn ang="0">
                  <a:pos x="469" y="0"/>
                </a:cxn>
                <a:cxn ang="0">
                  <a:pos x="365" y="21"/>
                </a:cxn>
                <a:cxn ang="0">
                  <a:pos x="123" y="56"/>
                </a:cxn>
                <a:cxn ang="0">
                  <a:pos x="125" y="66"/>
                </a:cxn>
                <a:cxn ang="0">
                  <a:pos x="28" y="78"/>
                </a:cxn>
              </a:cxnLst>
              <a:rect l="0" t="0" r="r" b="b"/>
              <a:pathLst>
                <a:path w="469" h="171">
                  <a:moveTo>
                    <a:pt x="28" y="78"/>
                  </a:moveTo>
                  <a:lnTo>
                    <a:pt x="28" y="81"/>
                  </a:lnTo>
                  <a:lnTo>
                    <a:pt x="20" y="97"/>
                  </a:lnTo>
                  <a:lnTo>
                    <a:pt x="29" y="119"/>
                  </a:lnTo>
                  <a:lnTo>
                    <a:pt x="0" y="138"/>
                  </a:lnTo>
                  <a:lnTo>
                    <a:pt x="6" y="171"/>
                  </a:lnTo>
                  <a:lnTo>
                    <a:pt x="129" y="161"/>
                  </a:lnTo>
                  <a:lnTo>
                    <a:pt x="275" y="144"/>
                  </a:lnTo>
                  <a:lnTo>
                    <a:pt x="348" y="131"/>
                  </a:lnTo>
                  <a:lnTo>
                    <a:pt x="363" y="87"/>
                  </a:lnTo>
                  <a:lnTo>
                    <a:pt x="389" y="85"/>
                  </a:lnTo>
                  <a:lnTo>
                    <a:pt x="469" y="0"/>
                  </a:lnTo>
                  <a:lnTo>
                    <a:pt x="365" y="21"/>
                  </a:lnTo>
                  <a:lnTo>
                    <a:pt x="123" y="56"/>
                  </a:lnTo>
                  <a:lnTo>
                    <a:pt x="125" y="66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669457" y="4174484"/>
              <a:ext cx="363126" cy="685695"/>
            </a:xfrm>
            <a:custGeom>
              <a:avLst/>
              <a:gdLst/>
              <a:ahLst/>
              <a:cxnLst>
                <a:cxn ang="0">
                  <a:pos x="54" y="11"/>
                </a:cxn>
                <a:cxn ang="0">
                  <a:pos x="25" y="68"/>
                </a:cxn>
                <a:cxn ang="0">
                  <a:pos x="0" y="105"/>
                </a:cxn>
                <a:cxn ang="0">
                  <a:pos x="8" y="149"/>
                </a:cxn>
                <a:cxn ang="0">
                  <a:pos x="38" y="209"/>
                </a:cxn>
                <a:cxn ang="0">
                  <a:pos x="15" y="270"/>
                </a:cxn>
                <a:cxn ang="0">
                  <a:pos x="5" y="302"/>
                </a:cxn>
                <a:cxn ang="0">
                  <a:pos x="117" y="289"/>
                </a:cxn>
                <a:cxn ang="0">
                  <a:pos x="122" y="330"/>
                </a:cxn>
                <a:cxn ang="0">
                  <a:pos x="145" y="335"/>
                </a:cxn>
                <a:cxn ang="0">
                  <a:pos x="151" y="314"/>
                </a:cxn>
                <a:cxn ang="0">
                  <a:pos x="192" y="308"/>
                </a:cxn>
                <a:cxn ang="0">
                  <a:pos x="183" y="240"/>
                </a:cxn>
                <a:cxn ang="0">
                  <a:pos x="181" y="0"/>
                </a:cxn>
                <a:cxn ang="0">
                  <a:pos x="54" y="11"/>
                </a:cxn>
              </a:cxnLst>
              <a:rect l="0" t="0" r="r" b="b"/>
              <a:pathLst>
                <a:path w="192" h="335">
                  <a:moveTo>
                    <a:pt x="54" y="11"/>
                  </a:moveTo>
                  <a:lnTo>
                    <a:pt x="25" y="68"/>
                  </a:lnTo>
                  <a:lnTo>
                    <a:pt x="0" y="105"/>
                  </a:lnTo>
                  <a:lnTo>
                    <a:pt x="8" y="149"/>
                  </a:lnTo>
                  <a:lnTo>
                    <a:pt x="38" y="209"/>
                  </a:lnTo>
                  <a:lnTo>
                    <a:pt x="15" y="270"/>
                  </a:lnTo>
                  <a:lnTo>
                    <a:pt x="5" y="302"/>
                  </a:lnTo>
                  <a:lnTo>
                    <a:pt x="117" y="289"/>
                  </a:lnTo>
                  <a:lnTo>
                    <a:pt x="122" y="330"/>
                  </a:lnTo>
                  <a:lnTo>
                    <a:pt x="145" y="335"/>
                  </a:lnTo>
                  <a:lnTo>
                    <a:pt x="151" y="314"/>
                  </a:lnTo>
                  <a:lnTo>
                    <a:pt x="192" y="308"/>
                  </a:lnTo>
                  <a:lnTo>
                    <a:pt x="183" y="240"/>
                  </a:lnTo>
                  <a:lnTo>
                    <a:pt x="181" y="0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009104" y="4141608"/>
              <a:ext cx="410082" cy="69195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41" y="0"/>
                </a:cxn>
                <a:cxn ang="0">
                  <a:pos x="186" y="156"/>
                </a:cxn>
                <a:cxn ang="0">
                  <a:pos x="217" y="181"/>
                </a:cxn>
                <a:cxn ang="0">
                  <a:pos x="192" y="227"/>
                </a:cxn>
                <a:cxn ang="0">
                  <a:pos x="216" y="271"/>
                </a:cxn>
                <a:cxn ang="0">
                  <a:pos x="72" y="287"/>
                </a:cxn>
                <a:cxn ang="0">
                  <a:pos x="78" y="325"/>
                </a:cxn>
                <a:cxn ang="0">
                  <a:pos x="57" y="338"/>
                </a:cxn>
                <a:cxn ang="0">
                  <a:pos x="40" y="290"/>
                </a:cxn>
                <a:cxn ang="0">
                  <a:pos x="30" y="329"/>
                </a:cxn>
                <a:cxn ang="0">
                  <a:pos x="12" y="325"/>
                </a:cxn>
                <a:cxn ang="0">
                  <a:pos x="6" y="286"/>
                </a:cxn>
                <a:cxn ang="0">
                  <a:pos x="1" y="252"/>
                </a:cxn>
                <a:cxn ang="0">
                  <a:pos x="0" y="17"/>
                </a:cxn>
              </a:cxnLst>
              <a:rect l="0" t="0" r="r" b="b"/>
              <a:pathLst>
                <a:path w="217" h="338">
                  <a:moveTo>
                    <a:pt x="0" y="17"/>
                  </a:moveTo>
                  <a:lnTo>
                    <a:pt x="141" y="0"/>
                  </a:lnTo>
                  <a:lnTo>
                    <a:pt x="186" y="156"/>
                  </a:lnTo>
                  <a:lnTo>
                    <a:pt x="217" y="181"/>
                  </a:lnTo>
                  <a:lnTo>
                    <a:pt x="192" y="227"/>
                  </a:lnTo>
                  <a:lnTo>
                    <a:pt x="216" y="271"/>
                  </a:lnTo>
                  <a:lnTo>
                    <a:pt x="72" y="287"/>
                  </a:lnTo>
                  <a:lnTo>
                    <a:pt x="78" y="325"/>
                  </a:lnTo>
                  <a:lnTo>
                    <a:pt x="57" y="338"/>
                  </a:lnTo>
                  <a:lnTo>
                    <a:pt x="40" y="290"/>
                  </a:lnTo>
                  <a:lnTo>
                    <a:pt x="30" y="329"/>
                  </a:lnTo>
                  <a:lnTo>
                    <a:pt x="12" y="325"/>
                  </a:lnTo>
                  <a:lnTo>
                    <a:pt x="6" y="286"/>
                  </a:lnTo>
                  <a:lnTo>
                    <a:pt x="1" y="25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275188" y="4107166"/>
              <a:ext cx="568168" cy="63716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9"/>
                </a:cxn>
                <a:cxn ang="0">
                  <a:pos x="73" y="6"/>
                </a:cxn>
                <a:cxn ang="0">
                  <a:pos x="135" y="0"/>
                </a:cxn>
                <a:cxn ang="0">
                  <a:pos x="126" y="16"/>
                </a:cxn>
                <a:cxn ang="0">
                  <a:pos x="145" y="16"/>
                </a:cxn>
                <a:cxn ang="0">
                  <a:pos x="252" y="112"/>
                </a:cxn>
                <a:cxn ang="0">
                  <a:pos x="294" y="174"/>
                </a:cxn>
                <a:cxn ang="0">
                  <a:pos x="300" y="216"/>
                </a:cxn>
                <a:cxn ang="0">
                  <a:pos x="286" y="226"/>
                </a:cxn>
                <a:cxn ang="0">
                  <a:pos x="294" y="268"/>
                </a:cxn>
                <a:cxn ang="0">
                  <a:pos x="264" y="270"/>
                </a:cxn>
                <a:cxn ang="0">
                  <a:pos x="264" y="306"/>
                </a:cxn>
                <a:cxn ang="0">
                  <a:pos x="240" y="288"/>
                </a:cxn>
                <a:cxn ang="0">
                  <a:pos x="86" y="311"/>
                </a:cxn>
                <a:cxn ang="0">
                  <a:pos x="51" y="244"/>
                </a:cxn>
                <a:cxn ang="0">
                  <a:pos x="76" y="198"/>
                </a:cxn>
                <a:cxn ang="0">
                  <a:pos x="43" y="175"/>
                </a:cxn>
                <a:cxn ang="0">
                  <a:pos x="0" y="19"/>
                </a:cxn>
              </a:cxnLst>
              <a:rect l="0" t="0" r="r" b="b"/>
              <a:pathLst>
                <a:path w="300" h="311">
                  <a:moveTo>
                    <a:pt x="0" y="19"/>
                  </a:moveTo>
                  <a:lnTo>
                    <a:pt x="3" y="19"/>
                  </a:lnTo>
                  <a:lnTo>
                    <a:pt x="73" y="6"/>
                  </a:lnTo>
                  <a:lnTo>
                    <a:pt x="135" y="0"/>
                  </a:lnTo>
                  <a:lnTo>
                    <a:pt x="126" y="16"/>
                  </a:lnTo>
                  <a:lnTo>
                    <a:pt x="145" y="16"/>
                  </a:lnTo>
                  <a:lnTo>
                    <a:pt x="252" y="112"/>
                  </a:lnTo>
                  <a:lnTo>
                    <a:pt x="294" y="174"/>
                  </a:lnTo>
                  <a:lnTo>
                    <a:pt x="300" y="216"/>
                  </a:lnTo>
                  <a:lnTo>
                    <a:pt x="286" y="226"/>
                  </a:lnTo>
                  <a:lnTo>
                    <a:pt x="294" y="268"/>
                  </a:lnTo>
                  <a:lnTo>
                    <a:pt x="264" y="270"/>
                  </a:lnTo>
                  <a:lnTo>
                    <a:pt x="264" y="306"/>
                  </a:lnTo>
                  <a:lnTo>
                    <a:pt x="240" y="288"/>
                  </a:lnTo>
                  <a:lnTo>
                    <a:pt x="86" y="311"/>
                  </a:lnTo>
                  <a:lnTo>
                    <a:pt x="51" y="244"/>
                  </a:lnTo>
                  <a:lnTo>
                    <a:pt x="76" y="198"/>
                  </a:lnTo>
                  <a:lnTo>
                    <a:pt x="43" y="17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514664" y="4021064"/>
              <a:ext cx="516516" cy="444606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32" y="18"/>
                </a:cxn>
                <a:cxn ang="0">
                  <a:pos x="114" y="0"/>
                </a:cxn>
                <a:cxn ang="0">
                  <a:pos x="139" y="12"/>
                </a:cxn>
                <a:cxn ang="0">
                  <a:pos x="192" y="3"/>
                </a:cxn>
                <a:cxn ang="0">
                  <a:pos x="235" y="34"/>
                </a:cxn>
                <a:cxn ang="0">
                  <a:pos x="274" y="58"/>
                </a:cxn>
                <a:cxn ang="0">
                  <a:pos x="252" y="123"/>
                </a:cxn>
                <a:cxn ang="0">
                  <a:pos x="219" y="156"/>
                </a:cxn>
                <a:cxn ang="0">
                  <a:pos x="183" y="166"/>
                </a:cxn>
                <a:cxn ang="0">
                  <a:pos x="190" y="192"/>
                </a:cxn>
                <a:cxn ang="0">
                  <a:pos x="168" y="217"/>
                </a:cxn>
                <a:cxn ang="0">
                  <a:pos x="126" y="156"/>
                </a:cxn>
                <a:cxn ang="0">
                  <a:pos x="18" y="58"/>
                </a:cxn>
                <a:cxn ang="0">
                  <a:pos x="0" y="58"/>
                </a:cxn>
                <a:cxn ang="0">
                  <a:pos x="10" y="39"/>
                </a:cxn>
              </a:cxnLst>
              <a:rect l="0" t="0" r="r" b="b"/>
              <a:pathLst>
                <a:path w="274" h="217">
                  <a:moveTo>
                    <a:pt x="10" y="39"/>
                  </a:moveTo>
                  <a:lnTo>
                    <a:pt x="32" y="18"/>
                  </a:lnTo>
                  <a:lnTo>
                    <a:pt x="114" y="0"/>
                  </a:lnTo>
                  <a:lnTo>
                    <a:pt x="139" y="12"/>
                  </a:lnTo>
                  <a:lnTo>
                    <a:pt x="192" y="3"/>
                  </a:lnTo>
                  <a:lnTo>
                    <a:pt x="235" y="34"/>
                  </a:lnTo>
                  <a:lnTo>
                    <a:pt x="274" y="58"/>
                  </a:lnTo>
                  <a:lnTo>
                    <a:pt x="252" y="123"/>
                  </a:lnTo>
                  <a:lnTo>
                    <a:pt x="219" y="156"/>
                  </a:lnTo>
                  <a:lnTo>
                    <a:pt x="183" y="166"/>
                  </a:lnTo>
                  <a:lnTo>
                    <a:pt x="190" y="192"/>
                  </a:lnTo>
                  <a:lnTo>
                    <a:pt x="168" y="217"/>
                  </a:lnTo>
                  <a:lnTo>
                    <a:pt x="126" y="156"/>
                  </a:lnTo>
                  <a:lnTo>
                    <a:pt x="18" y="58"/>
                  </a:lnTo>
                  <a:lnTo>
                    <a:pt x="0" y="58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145277" y="4656662"/>
              <a:ext cx="970423" cy="71230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41" y="20"/>
                </a:cxn>
                <a:cxn ang="0">
                  <a:pos x="156" y="43"/>
                </a:cxn>
                <a:cxn ang="0">
                  <a:pos x="307" y="20"/>
                </a:cxn>
                <a:cxn ang="0">
                  <a:pos x="333" y="39"/>
                </a:cxn>
                <a:cxn ang="0">
                  <a:pos x="333" y="3"/>
                </a:cxn>
                <a:cxn ang="0">
                  <a:pos x="331" y="0"/>
                </a:cxn>
                <a:cxn ang="0">
                  <a:pos x="361" y="2"/>
                </a:cxn>
                <a:cxn ang="0">
                  <a:pos x="393" y="56"/>
                </a:cxn>
                <a:cxn ang="0">
                  <a:pos x="444" y="129"/>
                </a:cxn>
                <a:cxn ang="0">
                  <a:pos x="469" y="192"/>
                </a:cxn>
                <a:cxn ang="0">
                  <a:pos x="507" y="236"/>
                </a:cxn>
                <a:cxn ang="0">
                  <a:pos x="513" y="300"/>
                </a:cxn>
                <a:cxn ang="0">
                  <a:pos x="501" y="338"/>
                </a:cxn>
                <a:cxn ang="0">
                  <a:pos x="447" y="348"/>
                </a:cxn>
                <a:cxn ang="0">
                  <a:pos x="438" y="332"/>
                </a:cxn>
                <a:cxn ang="0">
                  <a:pos x="400" y="309"/>
                </a:cxn>
                <a:cxn ang="0">
                  <a:pos x="388" y="285"/>
                </a:cxn>
                <a:cxn ang="0">
                  <a:pos x="378" y="276"/>
                </a:cxn>
                <a:cxn ang="0">
                  <a:pos x="372" y="254"/>
                </a:cxn>
                <a:cxn ang="0">
                  <a:pos x="363" y="260"/>
                </a:cxn>
                <a:cxn ang="0">
                  <a:pos x="333" y="231"/>
                </a:cxn>
                <a:cxn ang="0">
                  <a:pos x="340" y="204"/>
                </a:cxn>
                <a:cxn ang="0">
                  <a:pos x="333" y="189"/>
                </a:cxn>
                <a:cxn ang="0">
                  <a:pos x="324" y="194"/>
                </a:cxn>
                <a:cxn ang="0">
                  <a:pos x="325" y="210"/>
                </a:cxn>
                <a:cxn ang="0">
                  <a:pos x="315" y="189"/>
                </a:cxn>
                <a:cxn ang="0">
                  <a:pos x="316" y="140"/>
                </a:cxn>
                <a:cxn ang="0">
                  <a:pos x="297" y="111"/>
                </a:cxn>
                <a:cxn ang="0">
                  <a:pos x="249" y="87"/>
                </a:cxn>
                <a:cxn ang="0">
                  <a:pos x="225" y="60"/>
                </a:cxn>
                <a:cxn ang="0">
                  <a:pos x="198" y="57"/>
                </a:cxn>
                <a:cxn ang="0">
                  <a:pos x="187" y="74"/>
                </a:cxn>
                <a:cxn ang="0">
                  <a:pos x="147" y="86"/>
                </a:cxn>
                <a:cxn ang="0">
                  <a:pos x="124" y="74"/>
                </a:cxn>
                <a:cxn ang="0">
                  <a:pos x="112" y="56"/>
                </a:cxn>
                <a:cxn ang="0">
                  <a:pos x="37" y="72"/>
                </a:cxn>
                <a:cxn ang="0">
                  <a:pos x="21" y="59"/>
                </a:cxn>
                <a:cxn ang="0">
                  <a:pos x="4" y="73"/>
                </a:cxn>
                <a:cxn ang="0">
                  <a:pos x="0" y="34"/>
                </a:cxn>
              </a:cxnLst>
              <a:rect l="0" t="0" r="r" b="b"/>
              <a:pathLst>
                <a:path w="513" h="348">
                  <a:moveTo>
                    <a:pt x="0" y="34"/>
                  </a:moveTo>
                  <a:lnTo>
                    <a:pt x="141" y="20"/>
                  </a:lnTo>
                  <a:lnTo>
                    <a:pt x="156" y="43"/>
                  </a:lnTo>
                  <a:lnTo>
                    <a:pt x="307" y="20"/>
                  </a:lnTo>
                  <a:lnTo>
                    <a:pt x="333" y="39"/>
                  </a:lnTo>
                  <a:lnTo>
                    <a:pt x="333" y="3"/>
                  </a:lnTo>
                  <a:lnTo>
                    <a:pt x="331" y="0"/>
                  </a:lnTo>
                  <a:lnTo>
                    <a:pt x="361" y="2"/>
                  </a:lnTo>
                  <a:lnTo>
                    <a:pt x="393" y="56"/>
                  </a:lnTo>
                  <a:lnTo>
                    <a:pt x="444" y="129"/>
                  </a:lnTo>
                  <a:lnTo>
                    <a:pt x="469" y="192"/>
                  </a:lnTo>
                  <a:lnTo>
                    <a:pt x="507" y="236"/>
                  </a:lnTo>
                  <a:lnTo>
                    <a:pt x="513" y="300"/>
                  </a:lnTo>
                  <a:lnTo>
                    <a:pt x="501" y="338"/>
                  </a:lnTo>
                  <a:lnTo>
                    <a:pt x="447" y="348"/>
                  </a:lnTo>
                  <a:lnTo>
                    <a:pt x="438" y="332"/>
                  </a:lnTo>
                  <a:lnTo>
                    <a:pt x="400" y="309"/>
                  </a:lnTo>
                  <a:lnTo>
                    <a:pt x="388" y="285"/>
                  </a:lnTo>
                  <a:lnTo>
                    <a:pt x="378" y="276"/>
                  </a:lnTo>
                  <a:lnTo>
                    <a:pt x="372" y="254"/>
                  </a:lnTo>
                  <a:lnTo>
                    <a:pt x="363" y="260"/>
                  </a:lnTo>
                  <a:lnTo>
                    <a:pt x="333" y="231"/>
                  </a:lnTo>
                  <a:lnTo>
                    <a:pt x="340" y="204"/>
                  </a:lnTo>
                  <a:lnTo>
                    <a:pt x="333" y="189"/>
                  </a:lnTo>
                  <a:lnTo>
                    <a:pt x="324" y="194"/>
                  </a:lnTo>
                  <a:lnTo>
                    <a:pt x="325" y="210"/>
                  </a:lnTo>
                  <a:lnTo>
                    <a:pt x="315" y="189"/>
                  </a:lnTo>
                  <a:lnTo>
                    <a:pt x="316" y="140"/>
                  </a:lnTo>
                  <a:lnTo>
                    <a:pt x="297" y="111"/>
                  </a:lnTo>
                  <a:lnTo>
                    <a:pt x="249" y="87"/>
                  </a:lnTo>
                  <a:lnTo>
                    <a:pt x="225" y="60"/>
                  </a:lnTo>
                  <a:lnTo>
                    <a:pt x="198" y="57"/>
                  </a:lnTo>
                  <a:lnTo>
                    <a:pt x="187" y="74"/>
                  </a:lnTo>
                  <a:lnTo>
                    <a:pt x="147" y="86"/>
                  </a:lnTo>
                  <a:lnTo>
                    <a:pt x="124" y="74"/>
                  </a:lnTo>
                  <a:lnTo>
                    <a:pt x="112" y="56"/>
                  </a:lnTo>
                  <a:lnTo>
                    <a:pt x="37" y="72"/>
                  </a:lnTo>
                  <a:lnTo>
                    <a:pt x="21" y="59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411361" y="3715788"/>
              <a:ext cx="892163" cy="424254"/>
            </a:xfrm>
            <a:custGeom>
              <a:avLst/>
              <a:gdLst/>
              <a:ahLst/>
              <a:cxnLst>
                <a:cxn ang="0">
                  <a:pos x="16" y="153"/>
                </a:cxn>
                <a:cxn ang="0">
                  <a:pos x="0" y="197"/>
                </a:cxn>
                <a:cxn ang="0">
                  <a:pos x="61" y="191"/>
                </a:cxn>
                <a:cxn ang="0">
                  <a:pos x="85" y="171"/>
                </a:cxn>
                <a:cxn ang="0">
                  <a:pos x="168" y="149"/>
                </a:cxn>
                <a:cxn ang="0">
                  <a:pos x="191" y="161"/>
                </a:cxn>
                <a:cxn ang="0">
                  <a:pos x="246" y="153"/>
                </a:cxn>
                <a:cxn ang="0">
                  <a:pos x="246" y="156"/>
                </a:cxn>
                <a:cxn ang="0">
                  <a:pos x="328" y="207"/>
                </a:cxn>
                <a:cxn ang="0">
                  <a:pos x="376" y="192"/>
                </a:cxn>
                <a:cxn ang="0">
                  <a:pos x="403" y="135"/>
                </a:cxn>
                <a:cxn ang="0">
                  <a:pos x="450" y="119"/>
                </a:cxn>
                <a:cxn ang="0">
                  <a:pos x="472" y="77"/>
                </a:cxn>
                <a:cxn ang="0">
                  <a:pos x="471" y="26"/>
                </a:cxn>
                <a:cxn ang="0">
                  <a:pos x="465" y="68"/>
                </a:cxn>
                <a:cxn ang="0">
                  <a:pos x="439" y="104"/>
                </a:cxn>
                <a:cxn ang="0">
                  <a:pos x="429" y="101"/>
                </a:cxn>
                <a:cxn ang="0">
                  <a:pos x="394" y="111"/>
                </a:cxn>
                <a:cxn ang="0">
                  <a:pos x="394" y="99"/>
                </a:cxn>
                <a:cxn ang="0">
                  <a:pos x="429" y="87"/>
                </a:cxn>
                <a:cxn ang="0">
                  <a:pos x="397" y="83"/>
                </a:cxn>
                <a:cxn ang="0">
                  <a:pos x="433" y="72"/>
                </a:cxn>
                <a:cxn ang="0">
                  <a:pos x="447" y="78"/>
                </a:cxn>
                <a:cxn ang="0">
                  <a:pos x="454" y="38"/>
                </a:cxn>
                <a:cxn ang="0">
                  <a:pos x="445" y="29"/>
                </a:cxn>
                <a:cxn ang="0">
                  <a:pos x="402" y="45"/>
                </a:cxn>
                <a:cxn ang="0">
                  <a:pos x="403" y="21"/>
                </a:cxn>
                <a:cxn ang="0">
                  <a:pos x="421" y="27"/>
                </a:cxn>
                <a:cxn ang="0">
                  <a:pos x="445" y="9"/>
                </a:cxn>
                <a:cxn ang="0">
                  <a:pos x="432" y="0"/>
                </a:cxn>
                <a:cxn ang="0">
                  <a:pos x="291" y="32"/>
                </a:cxn>
                <a:cxn ang="0">
                  <a:pos x="118" y="67"/>
                </a:cxn>
                <a:cxn ang="0">
                  <a:pos x="39" y="152"/>
                </a:cxn>
                <a:cxn ang="0">
                  <a:pos x="16" y="153"/>
                </a:cxn>
              </a:cxnLst>
              <a:rect l="0" t="0" r="r" b="b"/>
              <a:pathLst>
                <a:path w="472" h="207">
                  <a:moveTo>
                    <a:pt x="16" y="153"/>
                  </a:moveTo>
                  <a:lnTo>
                    <a:pt x="0" y="197"/>
                  </a:lnTo>
                  <a:lnTo>
                    <a:pt x="61" y="191"/>
                  </a:lnTo>
                  <a:lnTo>
                    <a:pt x="85" y="171"/>
                  </a:lnTo>
                  <a:lnTo>
                    <a:pt x="168" y="149"/>
                  </a:lnTo>
                  <a:lnTo>
                    <a:pt x="191" y="161"/>
                  </a:lnTo>
                  <a:lnTo>
                    <a:pt x="246" y="153"/>
                  </a:lnTo>
                  <a:lnTo>
                    <a:pt x="246" y="156"/>
                  </a:lnTo>
                  <a:lnTo>
                    <a:pt x="328" y="207"/>
                  </a:lnTo>
                  <a:lnTo>
                    <a:pt x="376" y="192"/>
                  </a:lnTo>
                  <a:lnTo>
                    <a:pt x="403" y="135"/>
                  </a:lnTo>
                  <a:lnTo>
                    <a:pt x="450" y="119"/>
                  </a:lnTo>
                  <a:lnTo>
                    <a:pt x="472" y="77"/>
                  </a:lnTo>
                  <a:lnTo>
                    <a:pt x="471" y="26"/>
                  </a:lnTo>
                  <a:lnTo>
                    <a:pt x="465" y="68"/>
                  </a:lnTo>
                  <a:lnTo>
                    <a:pt x="439" y="104"/>
                  </a:lnTo>
                  <a:lnTo>
                    <a:pt x="429" y="101"/>
                  </a:lnTo>
                  <a:lnTo>
                    <a:pt x="394" y="111"/>
                  </a:lnTo>
                  <a:lnTo>
                    <a:pt x="394" y="99"/>
                  </a:lnTo>
                  <a:lnTo>
                    <a:pt x="429" y="87"/>
                  </a:lnTo>
                  <a:lnTo>
                    <a:pt x="397" y="83"/>
                  </a:lnTo>
                  <a:lnTo>
                    <a:pt x="433" y="72"/>
                  </a:lnTo>
                  <a:lnTo>
                    <a:pt x="447" y="78"/>
                  </a:lnTo>
                  <a:lnTo>
                    <a:pt x="454" y="38"/>
                  </a:lnTo>
                  <a:lnTo>
                    <a:pt x="445" y="29"/>
                  </a:lnTo>
                  <a:lnTo>
                    <a:pt x="402" y="45"/>
                  </a:lnTo>
                  <a:lnTo>
                    <a:pt x="403" y="21"/>
                  </a:lnTo>
                  <a:lnTo>
                    <a:pt x="421" y="27"/>
                  </a:lnTo>
                  <a:lnTo>
                    <a:pt x="445" y="9"/>
                  </a:lnTo>
                  <a:lnTo>
                    <a:pt x="432" y="0"/>
                  </a:lnTo>
                  <a:lnTo>
                    <a:pt x="291" y="32"/>
                  </a:lnTo>
                  <a:lnTo>
                    <a:pt x="118" y="67"/>
                  </a:lnTo>
                  <a:lnTo>
                    <a:pt x="39" y="152"/>
                  </a:lnTo>
                  <a:lnTo>
                    <a:pt x="16" y="153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447360" y="3365113"/>
              <a:ext cx="781035" cy="527578"/>
            </a:xfrm>
            <a:custGeom>
              <a:avLst/>
              <a:gdLst/>
              <a:ahLst/>
              <a:cxnLst>
                <a:cxn ang="0">
                  <a:pos x="68" y="180"/>
                </a:cxn>
                <a:cxn ang="0">
                  <a:pos x="56" y="206"/>
                </a:cxn>
                <a:cxn ang="0">
                  <a:pos x="39" y="213"/>
                </a:cxn>
                <a:cxn ang="0">
                  <a:pos x="38" y="230"/>
                </a:cxn>
                <a:cxn ang="0">
                  <a:pos x="2" y="243"/>
                </a:cxn>
                <a:cxn ang="0">
                  <a:pos x="0" y="257"/>
                </a:cxn>
                <a:cxn ang="0">
                  <a:pos x="98" y="240"/>
                </a:cxn>
                <a:cxn ang="0">
                  <a:pos x="276" y="203"/>
                </a:cxn>
                <a:cxn ang="0">
                  <a:pos x="413" y="170"/>
                </a:cxn>
                <a:cxn ang="0">
                  <a:pos x="413" y="144"/>
                </a:cxn>
                <a:cxn ang="0">
                  <a:pos x="398" y="136"/>
                </a:cxn>
                <a:cxn ang="0">
                  <a:pos x="386" y="149"/>
                </a:cxn>
                <a:cxn ang="0">
                  <a:pos x="379" y="114"/>
                </a:cxn>
                <a:cxn ang="0">
                  <a:pos x="386" y="83"/>
                </a:cxn>
                <a:cxn ang="0">
                  <a:pos x="335" y="60"/>
                </a:cxn>
                <a:cxn ang="0">
                  <a:pos x="300" y="66"/>
                </a:cxn>
                <a:cxn ang="0">
                  <a:pos x="299" y="18"/>
                </a:cxn>
                <a:cxn ang="0">
                  <a:pos x="263" y="0"/>
                </a:cxn>
                <a:cxn ang="0">
                  <a:pos x="236" y="11"/>
                </a:cxn>
                <a:cxn ang="0">
                  <a:pos x="218" y="56"/>
                </a:cxn>
                <a:cxn ang="0">
                  <a:pos x="186" y="74"/>
                </a:cxn>
                <a:cxn ang="0">
                  <a:pos x="173" y="145"/>
                </a:cxn>
                <a:cxn ang="0">
                  <a:pos x="121" y="180"/>
                </a:cxn>
                <a:cxn ang="0">
                  <a:pos x="79" y="194"/>
                </a:cxn>
                <a:cxn ang="0">
                  <a:pos x="68" y="180"/>
                </a:cxn>
              </a:cxnLst>
              <a:rect l="0" t="0" r="r" b="b"/>
              <a:pathLst>
                <a:path w="413" h="257">
                  <a:moveTo>
                    <a:pt x="68" y="180"/>
                  </a:moveTo>
                  <a:lnTo>
                    <a:pt x="56" y="206"/>
                  </a:lnTo>
                  <a:lnTo>
                    <a:pt x="39" y="213"/>
                  </a:lnTo>
                  <a:lnTo>
                    <a:pt x="38" y="230"/>
                  </a:lnTo>
                  <a:lnTo>
                    <a:pt x="2" y="243"/>
                  </a:lnTo>
                  <a:lnTo>
                    <a:pt x="0" y="257"/>
                  </a:lnTo>
                  <a:lnTo>
                    <a:pt x="98" y="240"/>
                  </a:lnTo>
                  <a:lnTo>
                    <a:pt x="276" y="203"/>
                  </a:lnTo>
                  <a:lnTo>
                    <a:pt x="413" y="170"/>
                  </a:lnTo>
                  <a:lnTo>
                    <a:pt x="413" y="144"/>
                  </a:lnTo>
                  <a:lnTo>
                    <a:pt x="398" y="136"/>
                  </a:lnTo>
                  <a:lnTo>
                    <a:pt x="386" y="149"/>
                  </a:lnTo>
                  <a:lnTo>
                    <a:pt x="379" y="114"/>
                  </a:lnTo>
                  <a:lnTo>
                    <a:pt x="386" y="83"/>
                  </a:lnTo>
                  <a:lnTo>
                    <a:pt x="335" y="60"/>
                  </a:lnTo>
                  <a:lnTo>
                    <a:pt x="300" y="66"/>
                  </a:lnTo>
                  <a:lnTo>
                    <a:pt x="299" y="18"/>
                  </a:lnTo>
                  <a:lnTo>
                    <a:pt x="263" y="0"/>
                  </a:lnTo>
                  <a:lnTo>
                    <a:pt x="236" y="11"/>
                  </a:lnTo>
                  <a:lnTo>
                    <a:pt x="218" y="56"/>
                  </a:lnTo>
                  <a:lnTo>
                    <a:pt x="186" y="74"/>
                  </a:lnTo>
                  <a:lnTo>
                    <a:pt x="173" y="145"/>
                  </a:lnTo>
                  <a:lnTo>
                    <a:pt x="121" y="180"/>
                  </a:lnTo>
                  <a:lnTo>
                    <a:pt x="79" y="194"/>
                  </a:lnTo>
                  <a:lnTo>
                    <a:pt x="68" y="18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502143" y="3261789"/>
              <a:ext cx="442951" cy="500964"/>
            </a:xfrm>
            <a:custGeom>
              <a:avLst/>
              <a:gdLst/>
              <a:ahLst/>
              <a:cxnLst>
                <a:cxn ang="0">
                  <a:pos x="24" y="128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6" y="203"/>
                </a:cxn>
                <a:cxn ang="0">
                  <a:pos x="40" y="231"/>
                </a:cxn>
                <a:cxn ang="0">
                  <a:pos x="48" y="245"/>
                </a:cxn>
                <a:cxn ang="0">
                  <a:pos x="91" y="231"/>
                </a:cxn>
                <a:cxn ang="0">
                  <a:pos x="142" y="198"/>
                </a:cxn>
                <a:cxn ang="0">
                  <a:pos x="157" y="126"/>
                </a:cxn>
                <a:cxn ang="0">
                  <a:pos x="190" y="107"/>
                </a:cxn>
                <a:cxn ang="0">
                  <a:pos x="208" y="63"/>
                </a:cxn>
                <a:cxn ang="0">
                  <a:pos x="234" y="51"/>
                </a:cxn>
                <a:cxn ang="0">
                  <a:pos x="200" y="45"/>
                </a:cxn>
                <a:cxn ang="0">
                  <a:pos x="141" y="77"/>
                </a:cxn>
                <a:cxn ang="0">
                  <a:pos x="132" y="46"/>
                </a:cxn>
                <a:cxn ang="0">
                  <a:pos x="81" y="49"/>
                </a:cxn>
                <a:cxn ang="0">
                  <a:pos x="69" y="0"/>
                </a:cxn>
                <a:cxn ang="0">
                  <a:pos x="56" y="13"/>
                </a:cxn>
                <a:cxn ang="0">
                  <a:pos x="60" y="83"/>
                </a:cxn>
                <a:cxn ang="0">
                  <a:pos x="37" y="89"/>
                </a:cxn>
                <a:cxn ang="0">
                  <a:pos x="24" y="128"/>
                </a:cxn>
              </a:cxnLst>
              <a:rect l="0" t="0" r="r" b="b"/>
              <a:pathLst>
                <a:path w="234" h="245">
                  <a:moveTo>
                    <a:pt x="24" y="128"/>
                  </a:moveTo>
                  <a:lnTo>
                    <a:pt x="6" y="123"/>
                  </a:lnTo>
                  <a:lnTo>
                    <a:pt x="0" y="162"/>
                  </a:lnTo>
                  <a:lnTo>
                    <a:pt x="6" y="203"/>
                  </a:lnTo>
                  <a:lnTo>
                    <a:pt x="40" y="231"/>
                  </a:lnTo>
                  <a:lnTo>
                    <a:pt x="48" y="245"/>
                  </a:lnTo>
                  <a:lnTo>
                    <a:pt x="91" y="231"/>
                  </a:lnTo>
                  <a:lnTo>
                    <a:pt x="142" y="198"/>
                  </a:lnTo>
                  <a:lnTo>
                    <a:pt x="157" y="126"/>
                  </a:lnTo>
                  <a:lnTo>
                    <a:pt x="190" y="107"/>
                  </a:lnTo>
                  <a:lnTo>
                    <a:pt x="208" y="63"/>
                  </a:lnTo>
                  <a:lnTo>
                    <a:pt x="234" y="51"/>
                  </a:lnTo>
                  <a:lnTo>
                    <a:pt x="200" y="45"/>
                  </a:lnTo>
                  <a:lnTo>
                    <a:pt x="141" y="77"/>
                  </a:lnTo>
                  <a:lnTo>
                    <a:pt x="132" y="46"/>
                  </a:lnTo>
                  <a:lnTo>
                    <a:pt x="81" y="49"/>
                  </a:lnTo>
                  <a:lnTo>
                    <a:pt x="69" y="0"/>
                  </a:lnTo>
                  <a:lnTo>
                    <a:pt x="56" y="13"/>
                  </a:lnTo>
                  <a:lnTo>
                    <a:pt x="60" y="83"/>
                  </a:lnTo>
                  <a:lnTo>
                    <a:pt x="37" y="89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131353" y="3269618"/>
              <a:ext cx="125216" cy="16750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4" y="0"/>
                </a:cxn>
                <a:cxn ang="0">
                  <a:pos x="44" y="18"/>
                </a:cxn>
                <a:cxn ang="0">
                  <a:pos x="44" y="36"/>
                </a:cxn>
                <a:cxn ang="0">
                  <a:pos x="65" y="49"/>
                </a:cxn>
                <a:cxn ang="0">
                  <a:pos x="66" y="73"/>
                </a:cxn>
                <a:cxn ang="0">
                  <a:pos x="32" y="82"/>
                </a:cxn>
                <a:cxn ang="0">
                  <a:pos x="0" y="5"/>
                </a:cxn>
              </a:cxnLst>
              <a:rect l="0" t="0" r="r" b="b"/>
              <a:pathLst>
                <a:path w="66" h="82">
                  <a:moveTo>
                    <a:pt x="0" y="5"/>
                  </a:moveTo>
                  <a:lnTo>
                    <a:pt x="14" y="0"/>
                  </a:lnTo>
                  <a:lnTo>
                    <a:pt x="44" y="18"/>
                  </a:lnTo>
                  <a:lnTo>
                    <a:pt x="44" y="36"/>
                  </a:lnTo>
                  <a:lnTo>
                    <a:pt x="65" y="49"/>
                  </a:lnTo>
                  <a:lnTo>
                    <a:pt x="66" y="73"/>
                  </a:lnTo>
                  <a:lnTo>
                    <a:pt x="32" y="8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7600750" y="2939294"/>
              <a:ext cx="599472" cy="425819"/>
            </a:xfrm>
            <a:custGeom>
              <a:avLst/>
              <a:gdLst/>
              <a:ahLst/>
              <a:cxnLst>
                <a:cxn ang="0">
                  <a:pos x="29" y="30"/>
                </a:cxn>
                <a:cxn ang="0">
                  <a:pos x="0" y="58"/>
                </a:cxn>
                <a:cxn ang="0">
                  <a:pos x="16" y="159"/>
                </a:cxn>
                <a:cxn ang="0">
                  <a:pos x="29" y="208"/>
                </a:cxn>
                <a:cxn ang="0">
                  <a:pos x="83" y="204"/>
                </a:cxn>
                <a:cxn ang="0">
                  <a:pos x="283" y="166"/>
                </a:cxn>
                <a:cxn ang="0">
                  <a:pos x="297" y="160"/>
                </a:cxn>
                <a:cxn ang="0">
                  <a:pos x="317" y="113"/>
                </a:cxn>
                <a:cxn ang="0">
                  <a:pos x="287" y="87"/>
                </a:cxn>
                <a:cxn ang="0">
                  <a:pos x="303" y="27"/>
                </a:cxn>
                <a:cxn ang="0">
                  <a:pos x="280" y="21"/>
                </a:cxn>
                <a:cxn ang="0">
                  <a:pos x="280" y="6"/>
                </a:cxn>
                <a:cxn ang="0">
                  <a:pos x="270" y="0"/>
                </a:cxn>
                <a:cxn ang="0">
                  <a:pos x="38" y="43"/>
                </a:cxn>
                <a:cxn ang="0">
                  <a:pos x="29" y="30"/>
                </a:cxn>
              </a:cxnLst>
              <a:rect l="0" t="0" r="r" b="b"/>
              <a:pathLst>
                <a:path w="317" h="208">
                  <a:moveTo>
                    <a:pt x="29" y="30"/>
                  </a:moveTo>
                  <a:lnTo>
                    <a:pt x="0" y="58"/>
                  </a:lnTo>
                  <a:lnTo>
                    <a:pt x="16" y="159"/>
                  </a:lnTo>
                  <a:lnTo>
                    <a:pt x="29" y="208"/>
                  </a:lnTo>
                  <a:lnTo>
                    <a:pt x="83" y="204"/>
                  </a:lnTo>
                  <a:lnTo>
                    <a:pt x="283" y="166"/>
                  </a:lnTo>
                  <a:lnTo>
                    <a:pt x="297" y="160"/>
                  </a:lnTo>
                  <a:lnTo>
                    <a:pt x="317" y="113"/>
                  </a:lnTo>
                  <a:lnTo>
                    <a:pt x="287" y="87"/>
                  </a:lnTo>
                  <a:lnTo>
                    <a:pt x="303" y="27"/>
                  </a:lnTo>
                  <a:lnTo>
                    <a:pt x="280" y="21"/>
                  </a:lnTo>
                  <a:lnTo>
                    <a:pt x="280" y="6"/>
                  </a:lnTo>
                  <a:lnTo>
                    <a:pt x="270" y="0"/>
                  </a:lnTo>
                  <a:lnTo>
                    <a:pt x="38" y="43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143874" y="2989390"/>
              <a:ext cx="158085" cy="33971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35" y="0"/>
                </a:cxn>
                <a:cxn ang="0">
                  <a:pos x="75" y="25"/>
                </a:cxn>
                <a:cxn ang="0">
                  <a:pos x="69" y="45"/>
                </a:cxn>
                <a:cxn ang="0">
                  <a:pos x="83" y="58"/>
                </a:cxn>
                <a:cxn ang="0">
                  <a:pos x="84" y="136"/>
                </a:cxn>
                <a:cxn ang="0">
                  <a:pos x="70" y="166"/>
                </a:cxn>
                <a:cxn ang="0">
                  <a:pos x="54" y="155"/>
                </a:cxn>
                <a:cxn ang="0">
                  <a:pos x="37" y="154"/>
                </a:cxn>
                <a:cxn ang="0">
                  <a:pos x="8" y="138"/>
                </a:cxn>
                <a:cxn ang="0">
                  <a:pos x="30" y="89"/>
                </a:cxn>
                <a:cxn ang="0">
                  <a:pos x="0" y="63"/>
                </a:cxn>
                <a:cxn ang="0">
                  <a:pos x="15" y="1"/>
                </a:cxn>
              </a:cxnLst>
              <a:rect l="0" t="0" r="r" b="b"/>
              <a:pathLst>
                <a:path w="84" h="166">
                  <a:moveTo>
                    <a:pt x="15" y="1"/>
                  </a:moveTo>
                  <a:lnTo>
                    <a:pt x="35" y="0"/>
                  </a:lnTo>
                  <a:lnTo>
                    <a:pt x="75" y="25"/>
                  </a:lnTo>
                  <a:lnTo>
                    <a:pt x="69" y="45"/>
                  </a:lnTo>
                  <a:lnTo>
                    <a:pt x="83" y="58"/>
                  </a:lnTo>
                  <a:lnTo>
                    <a:pt x="84" y="136"/>
                  </a:lnTo>
                  <a:lnTo>
                    <a:pt x="70" y="166"/>
                  </a:lnTo>
                  <a:lnTo>
                    <a:pt x="54" y="155"/>
                  </a:lnTo>
                  <a:lnTo>
                    <a:pt x="37" y="154"/>
                  </a:lnTo>
                  <a:lnTo>
                    <a:pt x="8" y="138"/>
                  </a:lnTo>
                  <a:lnTo>
                    <a:pt x="30" y="89"/>
                  </a:lnTo>
                  <a:lnTo>
                    <a:pt x="0" y="63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52402" y="2458682"/>
              <a:ext cx="663644" cy="585502"/>
            </a:xfrm>
            <a:custGeom>
              <a:avLst/>
              <a:gdLst/>
              <a:ahLst/>
              <a:cxnLst>
                <a:cxn ang="0">
                  <a:pos x="27" y="192"/>
                </a:cxn>
                <a:cxn ang="0">
                  <a:pos x="60" y="175"/>
                </a:cxn>
                <a:cxn ang="0">
                  <a:pos x="105" y="171"/>
                </a:cxn>
                <a:cxn ang="0">
                  <a:pos x="116" y="156"/>
                </a:cxn>
                <a:cxn ang="0">
                  <a:pos x="132" y="154"/>
                </a:cxn>
                <a:cxn ang="0">
                  <a:pos x="141" y="138"/>
                </a:cxn>
                <a:cxn ang="0">
                  <a:pos x="156" y="132"/>
                </a:cxn>
                <a:cxn ang="0">
                  <a:pos x="149" y="102"/>
                </a:cxn>
                <a:cxn ang="0">
                  <a:pos x="140" y="94"/>
                </a:cxn>
                <a:cxn ang="0">
                  <a:pos x="159" y="70"/>
                </a:cxn>
                <a:cxn ang="0">
                  <a:pos x="171" y="70"/>
                </a:cxn>
                <a:cxn ang="0">
                  <a:pos x="212" y="19"/>
                </a:cxn>
                <a:cxn ang="0">
                  <a:pos x="275" y="0"/>
                </a:cxn>
                <a:cxn ang="0">
                  <a:pos x="282" y="48"/>
                </a:cxn>
                <a:cxn ang="0">
                  <a:pos x="285" y="46"/>
                </a:cxn>
                <a:cxn ang="0">
                  <a:pos x="300" y="63"/>
                </a:cxn>
                <a:cxn ang="0">
                  <a:pos x="301" y="112"/>
                </a:cxn>
                <a:cxn ang="0">
                  <a:pos x="320" y="152"/>
                </a:cxn>
                <a:cxn ang="0">
                  <a:pos x="327" y="204"/>
                </a:cxn>
                <a:cxn ang="0">
                  <a:pos x="329" y="249"/>
                </a:cxn>
                <a:cxn ang="0">
                  <a:pos x="351" y="264"/>
                </a:cxn>
                <a:cxn ang="0">
                  <a:pos x="335" y="286"/>
                </a:cxn>
                <a:cxn ang="0">
                  <a:pos x="294" y="260"/>
                </a:cxn>
                <a:cxn ang="0">
                  <a:pos x="273" y="262"/>
                </a:cxn>
                <a:cxn ang="0">
                  <a:pos x="252" y="256"/>
                </a:cxn>
                <a:cxn ang="0">
                  <a:pos x="253" y="241"/>
                </a:cxn>
                <a:cxn ang="0">
                  <a:pos x="240" y="236"/>
                </a:cxn>
                <a:cxn ang="0">
                  <a:pos x="10" y="280"/>
                </a:cxn>
                <a:cxn ang="0">
                  <a:pos x="0" y="267"/>
                </a:cxn>
                <a:cxn ang="0">
                  <a:pos x="35" y="216"/>
                </a:cxn>
                <a:cxn ang="0">
                  <a:pos x="27" y="192"/>
                </a:cxn>
              </a:cxnLst>
              <a:rect l="0" t="0" r="r" b="b"/>
              <a:pathLst>
                <a:path w="351" h="286">
                  <a:moveTo>
                    <a:pt x="27" y="192"/>
                  </a:moveTo>
                  <a:lnTo>
                    <a:pt x="60" y="175"/>
                  </a:lnTo>
                  <a:lnTo>
                    <a:pt x="105" y="171"/>
                  </a:lnTo>
                  <a:lnTo>
                    <a:pt x="116" y="156"/>
                  </a:lnTo>
                  <a:lnTo>
                    <a:pt x="132" y="154"/>
                  </a:lnTo>
                  <a:lnTo>
                    <a:pt x="141" y="138"/>
                  </a:lnTo>
                  <a:lnTo>
                    <a:pt x="156" y="132"/>
                  </a:lnTo>
                  <a:lnTo>
                    <a:pt x="149" y="102"/>
                  </a:lnTo>
                  <a:lnTo>
                    <a:pt x="140" y="94"/>
                  </a:lnTo>
                  <a:lnTo>
                    <a:pt x="159" y="70"/>
                  </a:lnTo>
                  <a:lnTo>
                    <a:pt x="171" y="70"/>
                  </a:lnTo>
                  <a:lnTo>
                    <a:pt x="212" y="19"/>
                  </a:lnTo>
                  <a:lnTo>
                    <a:pt x="275" y="0"/>
                  </a:lnTo>
                  <a:lnTo>
                    <a:pt x="282" y="48"/>
                  </a:lnTo>
                  <a:lnTo>
                    <a:pt x="285" y="46"/>
                  </a:lnTo>
                  <a:lnTo>
                    <a:pt x="300" y="63"/>
                  </a:lnTo>
                  <a:lnTo>
                    <a:pt x="301" y="112"/>
                  </a:lnTo>
                  <a:lnTo>
                    <a:pt x="320" y="152"/>
                  </a:lnTo>
                  <a:lnTo>
                    <a:pt x="327" y="204"/>
                  </a:lnTo>
                  <a:lnTo>
                    <a:pt x="329" y="249"/>
                  </a:lnTo>
                  <a:lnTo>
                    <a:pt x="351" y="264"/>
                  </a:lnTo>
                  <a:lnTo>
                    <a:pt x="335" y="286"/>
                  </a:lnTo>
                  <a:lnTo>
                    <a:pt x="294" y="260"/>
                  </a:lnTo>
                  <a:lnTo>
                    <a:pt x="273" y="262"/>
                  </a:lnTo>
                  <a:lnTo>
                    <a:pt x="252" y="256"/>
                  </a:lnTo>
                  <a:lnTo>
                    <a:pt x="253" y="241"/>
                  </a:lnTo>
                  <a:lnTo>
                    <a:pt x="240" y="236"/>
                  </a:lnTo>
                  <a:lnTo>
                    <a:pt x="10" y="280"/>
                  </a:lnTo>
                  <a:lnTo>
                    <a:pt x="0" y="267"/>
                  </a:lnTo>
                  <a:lnTo>
                    <a:pt x="35" y="216"/>
                  </a:lnTo>
                  <a:lnTo>
                    <a:pt x="27" y="19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167352" y="2425806"/>
              <a:ext cx="176868" cy="3522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8" y="0"/>
                </a:cxn>
                <a:cxn ang="0">
                  <a:pos x="93" y="47"/>
                </a:cxn>
                <a:cxn ang="0">
                  <a:pos x="80" y="59"/>
                </a:cxn>
                <a:cxn ang="0">
                  <a:pos x="85" y="163"/>
                </a:cxn>
                <a:cxn ang="0">
                  <a:pos x="46" y="172"/>
                </a:cxn>
                <a:cxn ang="0">
                  <a:pos x="27" y="129"/>
                </a:cxn>
                <a:cxn ang="0">
                  <a:pos x="26" y="78"/>
                </a:cxn>
                <a:cxn ang="0">
                  <a:pos x="9" y="63"/>
                </a:cxn>
                <a:cxn ang="0">
                  <a:pos x="0" y="18"/>
                </a:cxn>
              </a:cxnLst>
              <a:rect l="0" t="0" r="r" b="b"/>
              <a:pathLst>
                <a:path w="93" h="172">
                  <a:moveTo>
                    <a:pt x="0" y="18"/>
                  </a:moveTo>
                  <a:lnTo>
                    <a:pt x="68" y="0"/>
                  </a:lnTo>
                  <a:lnTo>
                    <a:pt x="93" y="47"/>
                  </a:lnTo>
                  <a:lnTo>
                    <a:pt x="80" y="59"/>
                  </a:lnTo>
                  <a:lnTo>
                    <a:pt x="85" y="163"/>
                  </a:lnTo>
                  <a:lnTo>
                    <a:pt x="46" y="172"/>
                  </a:lnTo>
                  <a:lnTo>
                    <a:pt x="27" y="129"/>
                  </a:lnTo>
                  <a:lnTo>
                    <a:pt x="26" y="78"/>
                  </a:lnTo>
                  <a:lnTo>
                    <a:pt x="9" y="6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8253103" y="2700088"/>
              <a:ext cx="374329" cy="184330"/>
            </a:xfrm>
            <a:custGeom>
              <a:avLst/>
              <a:gdLst>
                <a:gd name="T0" fmla="*/ 0 w 198"/>
                <a:gd name="T1" fmla="*/ 2147483647 h 90"/>
                <a:gd name="T2" fmla="*/ 2147483647 w 198"/>
                <a:gd name="T3" fmla="*/ 2147483647 h 90"/>
                <a:gd name="T4" fmla="*/ 2147483647 w 198"/>
                <a:gd name="T5" fmla="*/ 2147483647 h 90"/>
                <a:gd name="T6" fmla="*/ 2147483647 w 198"/>
                <a:gd name="T7" fmla="*/ 0 h 90"/>
                <a:gd name="T8" fmla="*/ 2147483647 w 198"/>
                <a:gd name="T9" fmla="*/ 2147483647 h 90"/>
                <a:gd name="T10" fmla="*/ 2147483647 w 198"/>
                <a:gd name="T11" fmla="*/ 2147483647 h 90"/>
                <a:gd name="T12" fmla="*/ 2147483647 w 198"/>
                <a:gd name="T13" fmla="*/ 2147483647 h 90"/>
                <a:gd name="T14" fmla="*/ 2147483647 w 198"/>
                <a:gd name="T15" fmla="*/ 2147483647 h 90"/>
                <a:gd name="T16" fmla="*/ 2147483647 w 198"/>
                <a:gd name="T17" fmla="*/ 2147483647 h 90"/>
                <a:gd name="T18" fmla="*/ 2147483647 w 198"/>
                <a:gd name="T19" fmla="*/ 2147483647 h 90"/>
                <a:gd name="T20" fmla="*/ 2147483647 w 198"/>
                <a:gd name="T21" fmla="*/ 2147483647 h 90"/>
                <a:gd name="T22" fmla="*/ 2147483647 w 198"/>
                <a:gd name="T23" fmla="*/ 2147483647 h 90"/>
                <a:gd name="T24" fmla="*/ 2147483647 w 198"/>
                <a:gd name="T25" fmla="*/ 2147483647 h 90"/>
                <a:gd name="T26" fmla="*/ 2147483647 w 198"/>
                <a:gd name="T27" fmla="*/ 2147483647 h 90"/>
                <a:gd name="T28" fmla="*/ 2147483647 w 198"/>
                <a:gd name="T29" fmla="*/ 2147483647 h 90"/>
                <a:gd name="T30" fmla="*/ 2147483647 w 198"/>
                <a:gd name="T31" fmla="*/ 2147483647 h 90"/>
                <a:gd name="T32" fmla="*/ 2147483647 w 198"/>
                <a:gd name="T33" fmla="*/ 2147483647 h 90"/>
                <a:gd name="T34" fmla="*/ 2147483647 w 198"/>
                <a:gd name="T35" fmla="*/ 2147483647 h 90"/>
                <a:gd name="T36" fmla="*/ 2147483647 w 198"/>
                <a:gd name="T37" fmla="*/ 2147483647 h 90"/>
                <a:gd name="T38" fmla="*/ 0 w 198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90"/>
                <a:gd name="T62" fmla="*/ 198 w 198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90">
                  <a:moveTo>
                    <a:pt x="0" y="36"/>
                  </a:moveTo>
                  <a:lnTo>
                    <a:pt x="101" y="11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35" y="6"/>
                  </a:lnTo>
                  <a:lnTo>
                    <a:pt x="123" y="32"/>
                  </a:lnTo>
                  <a:lnTo>
                    <a:pt x="144" y="30"/>
                  </a:lnTo>
                  <a:lnTo>
                    <a:pt x="156" y="50"/>
                  </a:lnTo>
                  <a:lnTo>
                    <a:pt x="170" y="52"/>
                  </a:lnTo>
                  <a:lnTo>
                    <a:pt x="180" y="49"/>
                  </a:lnTo>
                  <a:lnTo>
                    <a:pt x="180" y="38"/>
                  </a:lnTo>
                  <a:lnTo>
                    <a:pt x="163" y="24"/>
                  </a:lnTo>
                  <a:lnTo>
                    <a:pt x="176" y="23"/>
                  </a:lnTo>
                  <a:lnTo>
                    <a:pt x="198" y="53"/>
                  </a:lnTo>
                  <a:lnTo>
                    <a:pt x="177" y="71"/>
                  </a:lnTo>
                  <a:lnTo>
                    <a:pt x="153" y="62"/>
                  </a:lnTo>
                  <a:lnTo>
                    <a:pt x="138" y="84"/>
                  </a:lnTo>
                  <a:lnTo>
                    <a:pt x="108" y="62"/>
                  </a:lnTo>
                  <a:lnTo>
                    <a:pt x="8" y="9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8265960" y="2839101"/>
              <a:ext cx="195649" cy="16281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79" y="0"/>
                </a:cxn>
                <a:cxn ang="0">
                  <a:pos x="103" y="36"/>
                </a:cxn>
                <a:cxn ang="0">
                  <a:pos x="89" y="52"/>
                </a:cxn>
                <a:cxn ang="0">
                  <a:pos x="64" y="46"/>
                </a:cxn>
                <a:cxn ang="0">
                  <a:pos x="25" y="79"/>
                </a:cxn>
                <a:cxn ang="0">
                  <a:pos x="4" y="62"/>
                </a:cxn>
                <a:cxn ang="0">
                  <a:pos x="0" y="20"/>
                </a:cxn>
              </a:cxnLst>
              <a:rect l="0" t="0" r="r" b="b"/>
              <a:pathLst>
                <a:path w="103" h="79">
                  <a:moveTo>
                    <a:pt x="0" y="20"/>
                  </a:moveTo>
                  <a:lnTo>
                    <a:pt x="79" y="0"/>
                  </a:lnTo>
                  <a:lnTo>
                    <a:pt x="103" y="36"/>
                  </a:lnTo>
                  <a:lnTo>
                    <a:pt x="89" y="52"/>
                  </a:lnTo>
                  <a:lnTo>
                    <a:pt x="64" y="46"/>
                  </a:lnTo>
                  <a:lnTo>
                    <a:pt x="25" y="79"/>
                  </a:lnTo>
                  <a:lnTo>
                    <a:pt x="4" y="6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298828" y="2950253"/>
              <a:ext cx="192520" cy="12524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2" y="25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2" y="2"/>
                </a:cxn>
                <a:cxn ang="0">
                  <a:pos x="62" y="34"/>
                </a:cxn>
                <a:cxn ang="0">
                  <a:pos x="12" y="61"/>
                </a:cxn>
                <a:cxn ang="0">
                  <a:pos x="0" y="45"/>
                </a:cxn>
              </a:cxnLst>
              <a:rect l="0" t="0" r="r" b="b"/>
              <a:pathLst>
                <a:path w="102" h="61">
                  <a:moveTo>
                    <a:pt x="0" y="45"/>
                  </a:moveTo>
                  <a:lnTo>
                    <a:pt x="42" y="25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2" y="2"/>
                  </a:lnTo>
                  <a:lnTo>
                    <a:pt x="62" y="34"/>
                  </a:lnTo>
                  <a:lnTo>
                    <a:pt x="12" y="6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297264" y="2337230"/>
              <a:ext cx="205041" cy="39764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34"/>
                </a:cxn>
                <a:cxn ang="0">
                  <a:pos x="25" y="79"/>
                </a:cxn>
                <a:cxn ang="0">
                  <a:pos x="10" y="91"/>
                </a:cxn>
                <a:cxn ang="0">
                  <a:pos x="16" y="194"/>
                </a:cxn>
                <a:cxn ang="0">
                  <a:pos x="77" y="179"/>
                </a:cxn>
                <a:cxn ang="0">
                  <a:pos x="93" y="179"/>
                </a:cxn>
                <a:cxn ang="0">
                  <a:pos x="102" y="168"/>
                </a:cxn>
                <a:cxn ang="0">
                  <a:pos x="102" y="149"/>
                </a:cxn>
                <a:cxn ang="0">
                  <a:pos x="109" y="137"/>
                </a:cxn>
                <a:cxn ang="0">
                  <a:pos x="75" y="122"/>
                </a:cxn>
                <a:cxn ang="0">
                  <a:pos x="31" y="9"/>
                </a:cxn>
                <a:cxn ang="0">
                  <a:pos x="23" y="0"/>
                </a:cxn>
              </a:cxnLst>
              <a:rect l="0" t="0" r="r" b="b"/>
              <a:pathLst>
                <a:path w="109" h="194">
                  <a:moveTo>
                    <a:pt x="23" y="0"/>
                  </a:moveTo>
                  <a:lnTo>
                    <a:pt x="0" y="34"/>
                  </a:lnTo>
                  <a:lnTo>
                    <a:pt x="25" y="79"/>
                  </a:lnTo>
                  <a:lnTo>
                    <a:pt x="10" y="91"/>
                  </a:lnTo>
                  <a:lnTo>
                    <a:pt x="16" y="194"/>
                  </a:lnTo>
                  <a:lnTo>
                    <a:pt x="77" y="179"/>
                  </a:lnTo>
                  <a:lnTo>
                    <a:pt x="93" y="179"/>
                  </a:lnTo>
                  <a:lnTo>
                    <a:pt x="102" y="168"/>
                  </a:lnTo>
                  <a:lnTo>
                    <a:pt x="102" y="149"/>
                  </a:lnTo>
                  <a:lnTo>
                    <a:pt x="109" y="137"/>
                  </a:lnTo>
                  <a:lnTo>
                    <a:pt x="75" y="122"/>
                  </a:lnTo>
                  <a:lnTo>
                    <a:pt x="31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8416219" y="2825012"/>
              <a:ext cx="97042" cy="8766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2" y="0"/>
                </a:cxn>
                <a:cxn ang="0">
                  <a:pos x="52" y="22"/>
                </a:cxn>
                <a:cxn ang="0">
                  <a:pos x="46" y="28"/>
                </a:cxn>
                <a:cxn ang="0">
                  <a:pos x="31" y="28"/>
                </a:cxn>
                <a:cxn ang="0">
                  <a:pos x="24" y="43"/>
                </a:cxn>
                <a:cxn ang="0">
                  <a:pos x="0" y="7"/>
                </a:cxn>
              </a:cxnLst>
              <a:rect l="0" t="0" r="r" b="b"/>
              <a:pathLst>
                <a:path w="52" h="43">
                  <a:moveTo>
                    <a:pt x="0" y="7"/>
                  </a:moveTo>
                  <a:lnTo>
                    <a:pt x="22" y="0"/>
                  </a:lnTo>
                  <a:lnTo>
                    <a:pt x="52" y="22"/>
                  </a:lnTo>
                  <a:lnTo>
                    <a:pt x="46" y="28"/>
                  </a:lnTo>
                  <a:lnTo>
                    <a:pt x="31" y="28"/>
                  </a:lnTo>
                  <a:lnTo>
                    <a:pt x="24" y="4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206482" y="3496616"/>
              <a:ext cx="51651" cy="9862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8" y="0"/>
                </a:cxn>
                <a:cxn ang="0">
                  <a:pos x="12" y="48"/>
                </a:cxn>
                <a:cxn ang="0">
                  <a:pos x="1" y="47"/>
                </a:cxn>
                <a:cxn ang="0">
                  <a:pos x="0" y="4"/>
                </a:cxn>
              </a:cxnLst>
              <a:rect l="0" t="0" r="r" b="b"/>
              <a:pathLst>
                <a:path w="28" h="48">
                  <a:moveTo>
                    <a:pt x="0" y="4"/>
                  </a:moveTo>
                  <a:lnTo>
                    <a:pt x="28" y="0"/>
                  </a:lnTo>
                  <a:lnTo>
                    <a:pt x="12" y="48"/>
                  </a:lnTo>
                  <a:lnTo>
                    <a:pt x="1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  <a:cs typeface="Arial" charset="0"/>
              </a:endParaRPr>
            </a:p>
          </p:txBody>
        </p:sp>
      </p:grpSp>
      <p:sp>
        <p:nvSpPr>
          <p:cNvPr id="69" name="Flowchart: Data 68"/>
          <p:cNvSpPr/>
          <p:nvPr/>
        </p:nvSpPr>
        <p:spPr>
          <a:xfrm rot="2340852">
            <a:off x="7519959" y="3135815"/>
            <a:ext cx="165376" cy="185726"/>
          </a:xfrm>
          <a:prstGeom prst="flowChartInputOutput">
            <a:avLst/>
          </a:prstGeom>
          <a:solidFill>
            <a:srgbClr val="408FC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38932" y="5550195"/>
            <a:ext cx="164880" cy="164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40886" y="5775782"/>
            <a:ext cx="164880" cy="164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838932" y="6002286"/>
            <a:ext cx="164880" cy="164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053510" y="5516744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Gov. Supports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67681" y="5722309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Gov. Against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67681" y="5934969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Undecided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11241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0" y="84160"/>
            <a:ext cx="6737742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j-lt"/>
              </a:rPr>
              <a:t>Payer Key Considerations</a:t>
            </a:r>
            <a:endParaRPr lang="en-US" sz="28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2179C-4337-4C4B-90C0-155AA6857DAE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63" name="Content Placeholder 1"/>
          <p:cNvSpPr>
            <a:spLocks noGrp="1"/>
          </p:cNvSpPr>
          <p:nvPr>
            <p:ph idx="4294967295"/>
          </p:nvPr>
        </p:nvSpPr>
        <p:spPr>
          <a:xfrm>
            <a:off x="1600200" y="1989617"/>
            <a:ext cx="7162800" cy="4191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Technical and process efficiencies </a:t>
            </a:r>
            <a:r>
              <a:rPr kumimoji="0" lang="en-US" sz="15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will be critically important given the variation in state exchange models and the widely held expectation that this business will yield thin margins relative to traditional health insurance segments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Development of “B-to-C” capabilities </a:t>
            </a:r>
            <a:r>
              <a:rPr kumimoji="0" lang="en-US" sz="15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(e.g., consumer marketing, portals) will be critical as individual consumers </a:t>
            </a:r>
            <a:r>
              <a:rPr kumimoji="0" lang="en-US" sz="15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US" sz="15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state exchange governing</a:t>
            </a:r>
            <a:r>
              <a:rPr kumimoji="0" lang="en-US" sz="155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5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bodies are likely to demand retail-like experiences from its health insurers.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While 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health plans, especially Blues, have traditionally relied on strong brand presence to acquire and retain business, insurers will likely require </a:t>
            </a:r>
            <a:r>
              <a:rPr kumimoji="0" lang="en-US" sz="15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focused and local presence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</a:t>
            </a:r>
            <a:r>
              <a:rPr kumimoji="0" lang="en-US" sz="15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build/maintain effective relationships with exchange</a:t>
            </a:r>
            <a:r>
              <a:rPr kumimoji="0" lang="en-US" sz="155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governing bodies and </a:t>
            </a:r>
            <a:r>
              <a:rPr kumimoji="0" lang="en-US" sz="15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win 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market share in each </a:t>
            </a:r>
            <a:r>
              <a:rPr kumimoji="0" lang="en-US" sz="15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geography.</a:t>
            </a:r>
            <a:endParaRPr kumimoji="0" lang="en-US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Nimble, efficient call centers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that are </a:t>
            </a:r>
            <a:r>
              <a:rPr kumimoji="0" lang="en-US" sz="15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effectively mapped to other call centers in the HIX ecosystem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will be critical to success, as payers are likely to receive numerous inquiries that must be serviced by state or Federal exchange call centers.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4" name="Picture 2" descr="http://miltonmattox.com/blog/wp-content/uploads/2012/06/repea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6" y="1995988"/>
            <a:ext cx="1000607" cy="7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3019059"/>
            <a:ext cx="1209675" cy="7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 Placeholder 2"/>
          <p:cNvSpPr txBox="1">
            <a:spLocks/>
          </p:cNvSpPr>
          <p:nvPr/>
        </p:nvSpPr>
        <p:spPr>
          <a:xfrm>
            <a:off x="444500" y="1367285"/>
            <a:ext cx="8535727" cy="376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Exchanges require a shift in mentality, in contrast to traditional healthcare operations, focused on the following considerations: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7" name="Picture 2" descr="http://www.brainsell.net/blog/wp-content/uploads/2012/05/Well-Managed-Chat-Service-Boosts-Call-Center-Sa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6" y="5114362"/>
            <a:ext cx="1026585" cy="7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500630" y="4111460"/>
            <a:ext cx="752697" cy="494942"/>
            <a:chOff x="1720323" y="1498309"/>
            <a:chExt cx="6914598" cy="4546752"/>
          </a:xfrm>
          <a:solidFill>
            <a:sysClr val="window" lastClr="FFFFFF">
              <a:lumMod val="85000"/>
            </a:sys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124366" y="1498309"/>
              <a:ext cx="510555" cy="844224"/>
            </a:xfrm>
            <a:custGeom>
              <a:avLst/>
              <a:gdLst/>
              <a:ahLst/>
              <a:cxnLst>
                <a:cxn ang="0">
                  <a:pos x="49" y="10"/>
                </a:cxn>
                <a:cxn ang="0">
                  <a:pos x="18" y="69"/>
                </a:cxn>
                <a:cxn ang="0">
                  <a:pos x="33" y="91"/>
                </a:cxn>
                <a:cxn ang="0">
                  <a:pos x="18" y="118"/>
                </a:cxn>
                <a:cxn ang="0">
                  <a:pos x="27" y="127"/>
                </a:cxn>
                <a:cxn ang="0">
                  <a:pos x="21" y="145"/>
                </a:cxn>
                <a:cxn ang="0">
                  <a:pos x="21" y="175"/>
                </a:cxn>
                <a:cxn ang="0">
                  <a:pos x="0" y="186"/>
                </a:cxn>
                <a:cxn ang="0">
                  <a:pos x="8" y="195"/>
                </a:cxn>
                <a:cxn ang="0">
                  <a:pos x="52" y="307"/>
                </a:cxn>
                <a:cxn ang="0">
                  <a:pos x="87" y="321"/>
                </a:cxn>
                <a:cxn ang="0">
                  <a:pos x="85" y="298"/>
                </a:cxn>
                <a:cxn ang="0">
                  <a:pos x="102" y="280"/>
                </a:cxn>
                <a:cxn ang="0">
                  <a:pos x="96" y="261"/>
                </a:cxn>
                <a:cxn ang="0">
                  <a:pos x="139" y="238"/>
                </a:cxn>
                <a:cxn ang="0">
                  <a:pos x="141" y="207"/>
                </a:cxn>
                <a:cxn ang="0">
                  <a:pos x="166" y="205"/>
                </a:cxn>
                <a:cxn ang="0">
                  <a:pos x="186" y="181"/>
                </a:cxn>
                <a:cxn ang="0">
                  <a:pos x="210" y="165"/>
                </a:cxn>
                <a:cxn ang="0">
                  <a:pos x="210" y="145"/>
                </a:cxn>
                <a:cxn ang="0">
                  <a:pos x="177" y="139"/>
                </a:cxn>
                <a:cxn ang="0">
                  <a:pos x="171" y="117"/>
                </a:cxn>
                <a:cxn ang="0">
                  <a:pos x="138" y="114"/>
                </a:cxn>
                <a:cxn ang="0">
                  <a:pos x="111" y="19"/>
                </a:cxn>
                <a:cxn ang="0">
                  <a:pos x="99" y="0"/>
                </a:cxn>
                <a:cxn ang="0">
                  <a:pos x="66" y="8"/>
                </a:cxn>
                <a:cxn ang="0">
                  <a:pos x="60" y="17"/>
                </a:cxn>
                <a:cxn ang="0">
                  <a:pos x="49" y="10"/>
                </a:cxn>
              </a:cxnLst>
              <a:rect l="0" t="0" r="r" b="b"/>
              <a:pathLst>
                <a:path w="210" h="321">
                  <a:moveTo>
                    <a:pt x="49" y="10"/>
                  </a:moveTo>
                  <a:lnTo>
                    <a:pt x="18" y="69"/>
                  </a:lnTo>
                  <a:lnTo>
                    <a:pt x="33" y="91"/>
                  </a:lnTo>
                  <a:lnTo>
                    <a:pt x="18" y="118"/>
                  </a:lnTo>
                  <a:lnTo>
                    <a:pt x="27" y="127"/>
                  </a:lnTo>
                  <a:lnTo>
                    <a:pt x="21" y="145"/>
                  </a:lnTo>
                  <a:lnTo>
                    <a:pt x="21" y="175"/>
                  </a:lnTo>
                  <a:lnTo>
                    <a:pt x="0" y="186"/>
                  </a:lnTo>
                  <a:lnTo>
                    <a:pt x="8" y="195"/>
                  </a:lnTo>
                  <a:lnTo>
                    <a:pt x="52" y="307"/>
                  </a:lnTo>
                  <a:lnTo>
                    <a:pt x="87" y="321"/>
                  </a:lnTo>
                  <a:lnTo>
                    <a:pt x="85" y="298"/>
                  </a:lnTo>
                  <a:lnTo>
                    <a:pt x="102" y="280"/>
                  </a:lnTo>
                  <a:lnTo>
                    <a:pt x="96" y="261"/>
                  </a:lnTo>
                  <a:lnTo>
                    <a:pt x="139" y="238"/>
                  </a:lnTo>
                  <a:lnTo>
                    <a:pt x="141" y="207"/>
                  </a:lnTo>
                  <a:lnTo>
                    <a:pt x="166" y="205"/>
                  </a:lnTo>
                  <a:lnTo>
                    <a:pt x="186" y="181"/>
                  </a:lnTo>
                  <a:lnTo>
                    <a:pt x="210" y="165"/>
                  </a:lnTo>
                  <a:lnTo>
                    <a:pt x="210" y="145"/>
                  </a:lnTo>
                  <a:lnTo>
                    <a:pt x="177" y="139"/>
                  </a:lnTo>
                  <a:lnTo>
                    <a:pt x="171" y="117"/>
                  </a:lnTo>
                  <a:lnTo>
                    <a:pt x="138" y="114"/>
                  </a:lnTo>
                  <a:lnTo>
                    <a:pt x="111" y="19"/>
                  </a:lnTo>
                  <a:lnTo>
                    <a:pt x="99" y="0"/>
                  </a:lnTo>
                  <a:lnTo>
                    <a:pt x="66" y="8"/>
                  </a:lnTo>
                  <a:lnTo>
                    <a:pt x="60" y="17"/>
                  </a:lnTo>
                  <a:lnTo>
                    <a:pt x="49" y="1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364564" y="3164648"/>
              <a:ext cx="655279" cy="29346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1" y="0"/>
                </a:cxn>
                <a:cxn ang="0">
                  <a:pos x="234" y="76"/>
                </a:cxn>
                <a:cxn ang="0">
                  <a:pos x="269" y="68"/>
                </a:cxn>
                <a:cxn ang="0">
                  <a:pos x="270" y="106"/>
                </a:cxn>
                <a:cxn ang="0">
                  <a:pos x="242" y="111"/>
                </a:cxn>
                <a:cxn ang="0">
                  <a:pos x="217" y="86"/>
                </a:cxn>
                <a:cxn ang="0">
                  <a:pos x="201" y="56"/>
                </a:cxn>
                <a:cxn ang="0">
                  <a:pos x="198" y="14"/>
                </a:cxn>
                <a:cxn ang="0">
                  <a:pos x="186" y="35"/>
                </a:cxn>
                <a:cxn ang="0">
                  <a:pos x="200" y="98"/>
                </a:cxn>
                <a:cxn ang="0">
                  <a:pos x="141" y="107"/>
                </a:cxn>
                <a:cxn ang="0">
                  <a:pos x="139" y="61"/>
                </a:cxn>
                <a:cxn ang="0">
                  <a:pos x="103" y="41"/>
                </a:cxn>
                <a:cxn ang="0">
                  <a:pos x="72" y="36"/>
                </a:cxn>
                <a:cxn ang="0">
                  <a:pos x="8" y="68"/>
                </a:cxn>
                <a:cxn ang="0">
                  <a:pos x="0" y="38"/>
                </a:cxn>
              </a:cxnLst>
              <a:rect l="0" t="0" r="r" b="b"/>
              <a:pathLst>
                <a:path w="270" h="111">
                  <a:moveTo>
                    <a:pt x="0" y="38"/>
                  </a:moveTo>
                  <a:lnTo>
                    <a:pt x="201" y="0"/>
                  </a:lnTo>
                  <a:lnTo>
                    <a:pt x="234" y="76"/>
                  </a:lnTo>
                  <a:lnTo>
                    <a:pt x="269" y="68"/>
                  </a:lnTo>
                  <a:lnTo>
                    <a:pt x="270" y="106"/>
                  </a:lnTo>
                  <a:lnTo>
                    <a:pt x="242" y="111"/>
                  </a:lnTo>
                  <a:lnTo>
                    <a:pt x="217" y="86"/>
                  </a:lnTo>
                  <a:lnTo>
                    <a:pt x="201" y="56"/>
                  </a:lnTo>
                  <a:lnTo>
                    <a:pt x="198" y="14"/>
                  </a:lnTo>
                  <a:lnTo>
                    <a:pt x="186" y="35"/>
                  </a:lnTo>
                  <a:lnTo>
                    <a:pt x="200" y="98"/>
                  </a:lnTo>
                  <a:lnTo>
                    <a:pt x="141" y="107"/>
                  </a:lnTo>
                  <a:lnTo>
                    <a:pt x="139" y="61"/>
                  </a:lnTo>
                  <a:lnTo>
                    <a:pt x="103" y="41"/>
                  </a:lnTo>
                  <a:lnTo>
                    <a:pt x="72" y="36"/>
                  </a:lnTo>
                  <a:lnTo>
                    <a:pt x="8" y="6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2011782" y="1560621"/>
              <a:ext cx="864325" cy="687439"/>
            </a:xfrm>
            <a:custGeom>
              <a:avLst/>
              <a:gdLst>
                <a:gd name="T0" fmla="*/ 2147483647 w 356"/>
                <a:gd name="T1" fmla="*/ 0 h 261"/>
                <a:gd name="T2" fmla="*/ 2147483647 w 356"/>
                <a:gd name="T3" fmla="*/ 2147483647 h 261"/>
                <a:gd name="T4" fmla="*/ 2147483647 w 356"/>
                <a:gd name="T5" fmla="*/ 2147483647 h 261"/>
                <a:gd name="T6" fmla="*/ 2147483647 w 356"/>
                <a:gd name="T7" fmla="*/ 2147483647 h 261"/>
                <a:gd name="T8" fmla="*/ 2147483647 w 356"/>
                <a:gd name="T9" fmla="*/ 2147483647 h 261"/>
                <a:gd name="T10" fmla="*/ 2147483647 w 356"/>
                <a:gd name="T11" fmla="*/ 2147483647 h 261"/>
                <a:gd name="T12" fmla="*/ 2147483647 w 356"/>
                <a:gd name="T13" fmla="*/ 2147483647 h 261"/>
                <a:gd name="T14" fmla="*/ 2147483647 w 356"/>
                <a:gd name="T15" fmla="*/ 2147483647 h 261"/>
                <a:gd name="T16" fmla="*/ 2147483647 w 356"/>
                <a:gd name="T17" fmla="*/ 2147483647 h 261"/>
                <a:gd name="T18" fmla="*/ 2147483647 w 356"/>
                <a:gd name="T19" fmla="*/ 2147483647 h 261"/>
                <a:gd name="T20" fmla="*/ 2147483647 w 356"/>
                <a:gd name="T21" fmla="*/ 2147483647 h 261"/>
                <a:gd name="T22" fmla="*/ 2147483647 w 356"/>
                <a:gd name="T23" fmla="*/ 2147483647 h 261"/>
                <a:gd name="T24" fmla="*/ 2147483647 w 356"/>
                <a:gd name="T25" fmla="*/ 2147483647 h 261"/>
                <a:gd name="T26" fmla="*/ 2147483647 w 356"/>
                <a:gd name="T27" fmla="*/ 2147483647 h 261"/>
                <a:gd name="T28" fmla="*/ 2147483647 w 356"/>
                <a:gd name="T29" fmla="*/ 2147483647 h 261"/>
                <a:gd name="T30" fmla="*/ 2147483647 w 356"/>
                <a:gd name="T31" fmla="*/ 2147483647 h 261"/>
                <a:gd name="T32" fmla="*/ 2147483647 w 356"/>
                <a:gd name="T33" fmla="*/ 2147483647 h 261"/>
                <a:gd name="T34" fmla="*/ 2147483647 w 356"/>
                <a:gd name="T35" fmla="*/ 2147483647 h 261"/>
                <a:gd name="T36" fmla="*/ 2147483647 w 356"/>
                <a:gd name="T37" fmla="*/ 2147483647 h 261"/>
                <a:gd name="T38" fmla="*/ 2147483647 w 356"/>
                <a:gd name="T39" fmla="*/ 2147483647 h 261"/>
                <a:gd name="T40" fmla="*/ 0 w 356"/>
                <a:gd name="T41" fmla="*/ 2147483647 h 261"/>
                <a:gd name="T42" fmla="*/ 2147483647 w 356"/>
                <a:gd name="T43" fmla="*/ 2147483647 h 261"/>
                <a:gd name="T44" fmla="*/ 2147483647 w 356"/>
                <a:gd name="T45" fmla="*/ 2147483647 h 261"/>
                <a:gd name="T46" fmla="*/ 2147483647 w 356"/>
                <a:gd name="T47" fmla="*/ 2147483647 h 261"/>
                <a:gd name="T48" fmla="*/ 2147483647 w 356"/>
                <a:gd name="T49" fmla="*/ 2147483647 h 261"/>
                <a:gd name="T50" fmla="*/ 2147483647 w 356"/>
                <a:gd name="T51" fmla="*/ 2147483647 h 261"/>
                <a:gd name="T52" fmla="*/ 2147483647 w 356"/>
                <a:gd name="T53" fmla="*/ 2147483647 h 261"/>
                <a:gd name="T54" fmla="*/ 2147483647 w 356"/>
                <a:gd name="T55" fmla="*/ 2147483647 h 261"/>
                <a:gd name="T56" fmla="*/ 2147483647 w 356"/>
                <a:gd name="T57" fmla="*/ 2147483647 h 261"/>
                <a:gd name="T58" fmla="*/ 2147483647 w 356"/>
                <a:gd name="T59" fmla="*/ 2147483647 h 261"/>
                <a:gd name="T60" fmla="*/ 2147483647 w 356"/>
                <a:gd name="T61" fmla="*/ 2147483647 h 261"/>
                <a:gd name="T62" fmla="*/ 2147483647 w 356"/>
                <a:gd name="T63" fmla="*/ 2147483647 h 261"/>
                <a:gd name="T64" fmla="*/ 2147483647 w 356"/>
                <a:gd name="T65" fmla="*/ 2147483647 h 261"/>
                <a:gd name="T66" fmla="*/ 2147483647 w 356"/>
                <a:gd name="T67" fmla="*/ 2147483647 h 261"/>
                <a:gd name="T68" fmla="*/ 2147483647 w 356"/>
                <a:gd name="T69" fmla="*/ 2147483647 h 261"/>
                <a:gd name="T70" fmla="*/ 2147483647 w 356"/>
                <a:gd name="T71" fmla="*/ 2147483647 h 261"/>
                <a:gd name="T72" fmla="*/ 2147483647 w 356"/>
                <a:gd name="T73" fmla="*/ 2147483647 h 261"/>
                <a:gd name="T74" fmla="*/ 2147483647 w 356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61"/>
                <a:gd name="T116" fmla="*/ 356 w 356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61">
                  <a:moveTo>
                    <a:pt x="90" y="0"/>
                  </a:moveTo>
                  <a:lnTo>
                    <a:pt x="163" y="20"/>
                  </a:lnTo>
                  <a:lnTo>
                    <a:pt x="219" y="33"/>
                  </a:lnTo>
                  <a:lnTo>
                    <a:pt x="246" y="39"/>
                  </a:lnTo>
                  <a:lnTo>
                    <a:pt x="274" y="43"/>
                  </a:lnTo>
                  <a:lnTo>
                    <a:pt x="311" y="50"/>
                  </a:lnTo>
                  <a:lnTo>
                    <a:pt x="356" y="58"/>
                  </a:lnTo>
                  <a:lnTo>
                    <a:pt x="327" y="261"/>
                  </a:lnTo>
                  <a:lnTo>
                    <a:pt x="189" y="232"/>
                  </a:lnTo>
                  <a:lnTo>
                    <a:pt x="170" y="245"/>
                  </a:lnTo>
                  <a:lnTo>
                    <a:pt x="145" y="225"/>
                  </a:lnTo>
                  <a:lnTo>
                    <a:pt x="123" y="245"/>
                  </a:lnTo>
                  <a:lnTo>
                    <a:pt x="103" y="228"/>
                  </a:lnTo>
                  <a:lnTo>
                    <a:pt x="46" y="225"/>
                  </a:lnTo>
                  <a:lnTo>
                    <a:pt x="54" y="192"/>
                  </a:lnTo>
                  <a:lnTo>
                    <a:pt x="13" y="189"/>
                  </a:lnTo>
                  <a:lnTo>
                    <a:pt x="9" y="170"/>
                  </a:lnTo>
                  <a:lnTo>
                    <a:pt x="17" y="150"/>
                  </a:lnTo>
                  <a:lnTo>
                    <a:pt x="7" y="132"/>
                  </a:lnTo>
                  <a:lnTo>
                    <a:pt x="8" y="81"/>
                  </a:lnTo>
                  <a:lnTo>
                    <a:pt x="0" y="42"/>
                  </a:lnTo>
                  <a:lnTo>
                    <a:pt x="5" y="27"/>
                  </a:lnTo>
                  <a:lnTo>
                    <a:pt x="23" y="33"/>
                  </a:lnTo>
                  <a:lnTo>
                    <a:pt x="42" y="56"/>
                  </a:lnTo>
                  <a:lnTo>
                    <a:pt x="77" y="61"/>
                  </a:lnTo>
                  <a:lnTo>
                    <a:pt x="86" y="80"/>
                  </a:lnTo>
                  <a:lnTo>
                    <a:pt x="69" y="80"/>
                  </a:lnTo>
                  <a:lnTo>
                    <a:pt x="67" y="96"/>
                  </a:lnTo>
                  <a:lnTo>
                    <a:pt x="77" y="98"/>
                  </a:lnTo>
                  <a:lnTo>
                    <a:pt x="81" y="114"/>
                  </a:lnTo>
                  <a:lnTo>
                    <a:pt x="60" y="126"/>
                  </a:lnTo>
                  <a:lnTo>
                    <a:pt x="60" y="137"/>
                  </a:lnTo>
                  <a:lnTo>
                    <a:pt x="84" y="137"/>
                  </a:lnTo>
                  <a:lnTo>
                    <a:pt x="90" y="109"/>
                  </a:lnTo>
                  <a:lnTo>
                    <a:pt x="108" y="92"/>
                  </a:lnTo>
                  <a:lnTo>
                    <a:pt x="86" y="48"/>
                  </a:lnTo>
                  <a:lnTo>
                    <a:pt x="100" y="34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1806756" y="2059116"/>
              <a:ext cx="1079400" cy="890456"/>
            </a:xfrm>
            <a:custGeom>
              <a:avLst/>
              <a:gdLst>
                <a:gd name="T0" fmla="*/ 2147483647 w 444"/>
                <a:gd name="T1" fmla="*/ 0 h 339"/>
                <a:gd name="T2" fmla="*/ 2147483647 w 444"/>
                <a:gd name="T3" fmla="*/ 2147483647 h 339"/>
                <a:gd name="T4" fmla="*/ 2147483647 w 444"/>
                <a:gd name="T5" fmla="*/ 2147483647 h 339"/>
                <a:gd name="T6" fmla="*/ 2147483647 w 444"/>
                <a:gd name="T7" fmla="*/ 2147483647 h 339"/>
                <a:gd name="T8" fmla="*/ 2147483647 w 444"/>
                <a:gd name="T9" fmla="*/ 2147483647 h 339"/>
                <a:gd name="T10" fmla="*/ 2147483647 w 444"/>
                <a:gd name="T11" fmla="*/ 2147483647 h 339"/>
                <a:gd name="T12" fmla="*/ 2147483647 w 444"/>
                <a:gd name="T13" fmla="*/ 2147483647 h 339"/>
                <a:gd name="T14" fmla="*/ 2147483647 w 444"/>
                <a:gd name="T15" fmla="*/ 2147483647 h 339"/>
                <a:gd name="T16" fmla="*/ 2147483647 w 444"/>
                <a:gd name="T17" fmla="*/ 2147483647 h 339"/>
                <a:gd name="T18" fmla="*/ 0 w 444"/>
                <a:gd name="T19" fmla="*/ 2147483647 h 339"/>
                <a:gd name="T20" fmla="*/ 0 w 444"/>
                <a:gd name="T21" fmla="*/ 2147483647 h 339"/>
                <a:gd name="T22" fmla="*/ 2147483647 w 444"/>
                <a:gd name="T23" fmla="*/ 2147483647 h 339"/>
                <a:gd name="T24" fmla="*/ 2147483647 w 444"/>
                <a:gd name="T25" fmla="*/ 2147483647 h 339"/>
                <a:gd name="T26" fmla="*/ 2147483647 w 444"/>
                <a:gd name="T27" fmla="*/ 2147483647 h 339"/>
                <a:gd name="T28" fmla="*/ 2147483647 w 444"/>
                <a:gd name="T29" fmla="*/ 2147483647 h 339"/>
                <a:gd name="T30" fmla="*/ 2147483647 w 444"/>
                <a:gd name="T31" fmla="*/ 2147483647 h 339"/>
                <a:gd name="T32" fmla="*/ 2147483647 w 444"/>
                <a:gd name="T33" fmla="*/ 2147483647 h 339"/>
                <a:gd name="T34" fmla="*/ 2147483647 w 444"/>
                <a:gd name="T35" fmla="*/ 2147483647 h 339"/>
                <a:gd name="T36" fmla="*/ 2147483647 w 444"/>
                <a:gd name="T37" fmla="*/ 2147483647 h 339"/>
                <a:gd name="T38" fmla="*/ 2147483647 w 444"/>
                <a:gd name="T39" fmla="*/ 2147483647 h 339"/>
                <a:gd name="T40" fmla="*/ 2147483647 w 444"/>
                <a:gd name="T41" fmla="*/ 2147483647 h 339"/>
                <a:gd name="T42" fmla="*/ 2147483647 w 444"/>
                <a:gd name="T43" fmla="*/ 2147483647 h 339"/>
                <a:gd name="T44" fmla="*/ 2147483647 w 444"/>
                <a:gd name="T45" fmla="*/ 2147483647 h 339"/>
                <a:gd name="T46" fmla="*/ 2147483647 w 444"/>
                <a:gd name="T47" fmla="*/ 2147483647 h 339"/>
                <a:gd name="T48" fmla="*/ 2147483647 w 444"/>
                <a:gd name="T49" fmla="*/ 2147483647 h 339"/>
                <a:gd name="T50" fmla="*/ 2147483647 w 444"/>
                <a:gd name="T51" fmla="*/ 2147483647 h 339"/>
                <a:gd name="T52" fmla="*/ 2147483647 w 444"/>
                <a:gd name="T53" fmla="*/ 0 h 3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4"/>
                <a:gd name="T82" fmla="*/ 0 h 339"/>
                <a:gd name="T83" fmla="*/ 444 w 444"/>
                <a:gd name="T84" fmla="*/ 339 h 3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4" h="339">
                  <a:moveTo>
                    <a:pt x="97" y="0"/>
                  </a:moveTo>
                  <a:lnTo>
                    <a:pt x="84" y="7"/>
                  </a:lnTo>
                  <a:lnTo>
                    <a:pt x="76" y="37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4" y="104"/>
                  </a:lnTo>
                  <a:lnTo>
                    <a:pt x="45" y="126"/>
                  </a:lnTo>
                  <a:lnTo>
                    <a:pt x="33" y="150"/>
                  </a:lnTo>
                  <a:lnTo>
                    <a:pt x="17" y="178"/>
                  </a:lnTo>
                  <a:lnTo>
                    <a:pt x="0" y="205"/>
                  </a:lnTo>
                  <a:lnTo>
                    <a:pt x="0" y="264"/>
                  </a:lnTo>
                  <a:lnTo>
                    <a:pt x="249" y="315"/>
                  </a:lnTo>
                  <a:lnTo>
                    <a:pt x="364" y="339"/>
                  </a:lnTo>
                  <a:lnTo>
                    <a:pt x="388" y="221"/>
                  </a:lnTo>
                  <a:lnTo>
                    <a:pt x="403" y="211"/>
                  </a:lnTo>
                  <a:lnTo>
                    <a:pt x="389" y="185"/>
                  </a:lnTo>
                  <a:lnTo>
                    <a:pt x="396" y="158"/>
                  </a:lnTo>
                  <a:lnTo>
                    <a:pt x="444" y="113"/>
                  </a:lnTo>
                  <a:lnTo>
                    <a:pt x="411" y="72"/>
                  </a:lnTo>
                  <a:lnTo>
                    <a:pt x="273" y="43"/>
                  </a:lnTo>
                  <a:lnTo>
                    <a:pt x="254" y="55"/>
                  </a:lnTo>
                  <a:lnTo>
                    <a:pt x="229" y="35"/>
                  </a:lnTo>
                  <a:lnTo>
                    <a:pt x="207" y="56"/>
                  </a:lnTo>
                  <a:lnTo>
                    <a:pt x="186" y="35"/>
                  </a:lnTo>
                  <a:lnTo>
                    <a:pt x="131" y="36"/>
                  </a:lnTo>
                  <a:lnTo>
                    <a:pt x="138" y="3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1720323" y="2746556"/>
              <a:ext cx="1135683" cy="1901515"/>
            </a:xfrm>
            <a:custGeom>
              <a:avLst/>
              <a:gdLst>
                <a:gd name="T0" fmla="*/ 2147483647 w 468"/>
                <a:gd name="T1" fmla="*/ 0 h 723"/>
                <a:gd name="T2" fmla="*/ 2147483647 w 468"/>
                <a:gd name="T3" fmla="*/ 2147483647 h 723"/>
                <a:gd name="T4" fmla="*/ 2147483647 w 468"/>
                <a:gd name="T5" fmla="*/ 2147483647 h 723"/>
                <a:gd name="T6" fmla="*/ 2147483647 w 468"/>
                <a:gd name="T7" fmla="*/ 2147483647 h 723"/>
                <a:gd name="T8" fmla="*/ 2147483647 w 468"/>
                <a:gd name="T9" fmla="*/ 2147483647 h 723"/>
                <a:gd name="T10" fmla="*/ 2147483647 w 468"/>
                <a:gd name="T11" fmla="*/ 2147483647 h 723"/>
                <a:gd name="T12" fmla="*/ 2147483647 w 468"/>
                <a:gd name="T13" fmla="*/ 2147483647 h 723"/>
                <a:gd name="T14" fmla="*/ 2147483647 w 468"/>
                <a:gd name="T15" fmla="*/ 2147483647 h 723"/>
                <a:gd name="T16" fmla="*/ 2147483647 w 468"/>
                <a:gd name="T17" fmla="*/ 2147483647 h 723"/>
                <a:gd name="T18" fmla="*/ 2147483647 w 468"/>
                <a:gd name="T19" fmla="*/ 2147483647 h 723"/>
                <a:gd name="T20" fmla="*/ 2147483647 w 468"/>
                <a:gd name="T21" fmla="*/ 2147483647 h 723"/>
                <a:gd name="T22" fmla="*/ 2147483647 w 468"/>
                <a:gd name="T23" fmla="*/ 2147483647 h 723"/>
                <a:gd name="T24" fmla="*/ 2147483647 w 468"/>
                <a:gd name="T25" fmla="*/ 2147483647 h 723"/>
                <a:gd name="T26" fmla="*/ 2147483647 w 468"/>
                <a:gd name="T27" fmla="*/ 2147483647 h 723"/>
                <a:gd name="T28" fmla="*/ 2147483647 w 468"/>
                <a:gd name="T29" fmla="*/ 2147483647 h 723"/>
                <a:gd name="T30" fmla="*/ 2147483647 w 468"/>
                <a:gd name="T31" fmla="*/ 2147483647 h 723"/>
                <a:gd name="T32" fmla="*/ 2147483647 w 468"/>
                <a:gd name="T33" fmla="*/ 2147483647 h 723"/>
                <a:gd name="T34" fmla="*/ 2147483647 w 468"/>
                <a:gd name="T35" fmla="*/ 2147483647 h 723"/>
                <a:gd name="T36" fmla="*/ 2147483647 w 468"/>
                <a:gd name="T37" fmla="*/ 2147483647 h 723"/>
                <a:gd name="T38" fmla="*/ 2147483647 w 468"/>
                <a:gd name="T39" fmla="*/ 2147483647 h 723"/>
                <a:gd name="T40" fmla="*/ 2147483647 w 468"/>
                <a:gd name="T41" fmla="*/ 2147483647 h 723"/>
                <a:gd name="T42" fmla="*/ 2147483647 w 468"/>
                <a:gd name="T43" fmla="*/ 2147483647 h 723"/>
                <a:gd name="T44" fmla="*/ 2147483647 w 468"/>
                <a:gd name="T45" fmla="*/ 2147483647 h 723"/>
                <a:gd name="T46" fmla="*/ 2147483647 w 468"/>
                <a:gd name="T47" fmla="*/ 2147483647 h 723"/>
                <a:gd name="T48" fmla="*/ 2147483647 w 468"/>
                <a:gd name="T49" fmla="*/ 2147483647 h 723"/>
                <a:gd name="T50" fmla="*/ 2147483647 w 468"/>
                <a:gd name="T51" fmla="*/ 2147483647 h 723"/>
                <a:gd name="T52" fmla="*/ 2147483647 w 468"/>
                <a:gd name="T53" fmla="*/ 2147483647 h 723"/>
                <a:gd name="T54" fmla="*/ 2147483647 w 468"/>
                <a:gd name="T55" fmla="*/ 2147483647 h 723"/>
                <a:gd name="T56" fmla="*/ 2147483647 w 468"/>
                <a:gd name="T57" fmla="*/ 2147483647 h 723"/>
                <a:gd name="T58" fmla="*/ 2147483647 w 468"/>
                <a:gd name="T59" fmla="*/ 2147483647 h 723"/>
                <a:gd name="T60" fmla="*/ 2147483647 w 468"/>
                <a:gd name="T61" fmla="*/ 2147483647 h 723"/>
                <a:gd name="T62" fmla="*/ 2147483647 w 468"/>
                <a:gd name="T63" fmla="*/ 2147483647 h 723"/>
                <a:gd name="T64" fmla="*/ 2147483647 w 468"/>
                <a:gd name="T65" fmla="*/ 2147483647 h 723"/>
                <a:gd name="T66" fmla="*/ 2147483647 w 468"/>
                <a:gd name="T67" fmla="*/ 2147483647 h 723"/>
                <a:gd name="T68" fmla="*/ 2147483647 w 468"/>
                <a:gd name="T69" fmla="*/ 2147483647 h 723"/>
                <a:gd name="T70" fmla="*/ 2147483647 w 468"/>
                <a:gd name="T71" fmla="*/ 2147483647 h 723"/>
                <a:gd name="T72" fmla="*/ 2147483647 w 468"/>
                <a:gd name="T73" fmla="*/ 2147483647 h 723"/>
                <a:gd name="T74" fmla="*/ 2147483647 w 468"/>
                <a:gd name="T75" fmla="*/ 2147483647 h 723"/>
                <a:gd name="T76" fmla="*/ 2147483647 w 468"/>
                <a:gd name="T77" fmla="*/ 2147483647 h 723"/>
                <a:gd name="T78" fmla="*/ 2147483647 w 468"/>
                <a:gd name="T79" fmla="*/ 2147483647 h 723"/>
                <a:gd name="T80" fmla="*/ 2147483647 w 468"/>
                <a:gd name="T81" fmla="*/ 2147483647 h 723"/>
                <a:gd name="T82" fmla="*/ 2147483647 w 468"/>
                <a:gd name="T83" fmla="*/ 2147483647 h 723"/>
                <a:gd name="T84" fmla="*/ 2147483647 w 468"/>
                <a:gd name="T85" fmla="*/ 2147483647 h 723"/>
                <a:gd name="T86" fmla="*/ 0 w 468"/>
                <a:gd name="T87" fmla="*/ 2147483647 h 723"/>
                <a:gd name="T88" fmla="*/ 2147483647 w 468"/>
                <a:gd name="T89" fmla="*/ 2147483647 h 723"/>
                <a:gd name="T90" fmla="*/ 2147483647 w 468"/>
                <a:gd name="T91" fmla="*/ 2147483647 h 723"/>
                <a:gd name="T92" fmla="*/ 2147483647 w 468"/>
                <a:gd name="T93" fmla="*/ 2147483647 h 723"/>
                <a:gd name="T94" fmla="*/ 2147483647 w 468"/>
                <a:gd name="T95" fmla="*/ 0 h 7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8"/>
                <a:gd name="T145" fmla="*/ 0 h 723"/>
                <a:gd name="T146" fmla="*/ 468 w 468"/>
                <a:gd name="T147" fmla="*/ 723 h 7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8" h="723">
                  <a:moveTo>
                    <a:pt x="36" y="0"/>
                  </a:moveTo>
                  <a:lnTo>
                    <a:pt x="251" y="43"/>
                  </a:lnTo>
                  <a:lnTo>
                    <a:pt x="204" y="256"/>
                  </a:lnTo>
                  <a:lnTo>
                    <a:pt x="446" y="580"/>
                  </a:lnTo>
                  <a:lnTo>
                    <a:pt x="468" y="621"/>
                  </a:lnTo>
                  <a:lnTo>
                    <a:pt x="445" y="641"/>
                  </a:lnTo>
                  <a:lnTo>
                    <a:pt x="430" y="677"/>
                  </a:lnTo>
                  <a:lnTo>
                    <a:pt x="416" y="698"/>
                  </a:lnTo>
                  <a:lnTo>
                    <a:pt x="431" y="717"/>
                  </a:lnTo>
                  <a:lnTo>
                    <a:pt x="406" y="723"/>
                  </a:lnTo>
                  <a:lnTo>
                    <a:pt x="264" y="718"/>
                  </a:lnTo>
                  <a:lnTo>
                    <a:pt x="255" y="676"/>
                  </a:lnTo>
                  <a:lnTo>
                    <a:pt x="230" y="645"/>
                  </a:lnTo>
                  <a:lnTo>
                    <a:pt x="212" y="634"/>
                  </a:lnTo>
                  <a:lnTo>
                    <a:pt x="207" y="612"/>
                  </a:lnTo>
                  <a:lnTo>
                    <a:pt x="192" y="600"/>
                  </a:lnTo>
                  <a:lnTo>
                    <a:pt x="177" y="585"/>
                  </a:lnTo>
                  <a:lnTo>
                    <a:pt x="172" y="568"/>
                  </a:lnTo>
                  <a:lnTo>
                    <a:pt x="158" y="557"/>
                  </a:lnTo>
                  <a:lnTo>
                    <a:pt x="136" y="563"/>
                  </a:lnTo>
                  <a:lnTo>
                    <a:pt x="111" y="554"/>
                  </a:lnTo>
                  <a:lnTo>
                    <a:pt x="111" y="545"/>
                  </a:lnTo>
                  <a:lnTo>
                    <a:pt x="110" y="525"/>
                  </a:lnTo>
                  <a:lnTo>
                    <a:pt x="100" y="503"/>
                  </a:lnTo>
                  <a:lnTo>
                    <a:pt x="99" y="485"/>
                  </a:lnTo>
                  <a:lnTo>
                    <a:pt x="88" y="469"/>
                  </a:lnTo>
                  <a:lnTo>
                    <a:pt x="91" y="454"/>
                  </a:lnTo>
                  <a:lnTo>
                    <a:pt x="60" y="417"/>
                  </a:lnTo>
                  <a:lnTo>
                    <a:pt x="60" y="396"/>
                  </a:lnTo>
                  <a:lnTo>
                    <a:pt x="76" y="388"/>
                  </a:lnTo>
                  <a:lnTo>
                    <a:pt x="76" y="375"/>
                  </a:lnTo>
                  <a:lnTo>
                    <a:pt x="60" y="371"/>
                  </a:lnTo>
                  <a:lnTo>
                    <a:pt x="53" y="351"/>
                  </a:lnTo>
                  <a:lnTo>
                    <a:pt x="45" y="316"/>
                  </a:lnTo>
                  <a:lnTo>
                    <a:pt x="68" y="335"/>
                  </a:lnTo>
                  <a:lnTo>
                    <a:pt x="59" y="310"/>
                  </a:lnTo>
                  <a:lnTo>
                    <a:pt x="76" y="310"/>
                  </a:lnTo>
                  <a:lnTo>
                    <a:pt x="76" y="292"/>
                  </a:lnTo>
                  <a:lnTo>
                    <a:pt x="59" y="280"/>
                  </a:lnTo>
                  <a:lnTo>
                    <a:pt x="51" y="297"/>
                  </a:lnTo>
                  <a:lnTo>
                    <a:pt x="36" y="291"/>
                  </a:lnTo>
                  <a:lnTo>
                    <a:pt x="6" y="210"/>
                  </a:lnTo>
                  <a:lnTo>
                    <a:pt x="14" y="152"/>
                  </a:lnTo>
                  <a:lnTo>
                    <a:pt x="0" y="119"/>
                  </a:lnTo>
                  <a:lnTo>
                    <a:pt x="7" y="94"/>
                  </a:lnTo>
                  <a:lnTo>
                    <a:pt x="22" y="89"/>
                  </a:lnTo>
                  <a:lnTo>
                    <a:pt x="36" y="49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214797" y="2865149"/>
              <a:ext cx="860305" cy="140704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212"/>
                </a:cxn>
                <a:cxn ang="0">
                  <a:pos x="241" y="535"/>
                </a:cxn>
                <a:cxn ang="0">
                  <a:pos x="256" y="521"/>
                </a:cxn>
                <a:cxn ang="0">
                  <a:pos x="255" y="457"/>
                </a:cxn>
                <a:cxn ang="0">
                  <a:pos x="285" y="462"/>
                </a:cxn>
                <a:cxn ang="0">
                  <a:pos x="316" y="266"/>
                </a:cxn>
                <a:cxn ang="0">
                  <a:pos x="337" y="133"/>
                </a:cxn>
                <a:cxn ang="0">
                  <a:pos x="343" y="93"/>
                </a:cxn>
                <a:cxn ang="0">
                  <a:pos x="354" y="57"/>
                </a:cxn>
                <a:cxn ang="0">
                  <a:pos x="195" y="32"/>
                </a:cxn>
                <a:cxn ang="0">
                  <a:pos x="45" y="0"/>
                </a:cxn>
              </a:cxnLst>
              <a:rect l="0" t="0" r="r" b="b"/>
              <a:pathLst>
                <a:path w="354" h="535">
                  <a:moveTo>
                    <a:pt x="45" y="0"/>
                  </a:moveTo>
                  <a:lnTo>
                    <a:pt x="0" y="212"/>
                  </a:lnTo>
                  <a:lnTo>
                    <a:pt x="241" y="535"/>
                  </a:lnTo>
                  <a:lnTo>
                    <a:pt x="256" y="521"/>
                  </a:lnTo>
                  <a:lnTo>
                    <a:pt x="255" y="457"/>
                  </a:lnTo>
                  <a:lnTo>
                    <a:pt x="285" y="462"/>
                  </a:lnTo>
                  <a:lnTo>
                    <a:pt x="316" y="266"/>
                  </a:lnTo>
                  <a:lnTo>
                    <a:pt x="337" y="133"/>
                  </a:lnTo>
                  <a:lnTo>
                    <a:pt x="343" y="93"/>
                  </a:lnTo>
                  <a:lnTo>
                    <a:pt x="354" y="57"/>
                  </a:lnTo>
                  <a:lnTo>
                    <a:pt x="195" y="3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89171" y="1711375"/>
              <a:ext cx="773873" cy="135880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8" y="202"/>
                </a:cxn>
                <a:cxn ang="0">
                  <a:pos x="78" y="245"/>
                </a:cxn>
                <a:cxn ang="0">
                  <a:pos x="31" y="290"/>
                </a:cxn>
                <a:cxn ang="0">
                  <a:pos x="25" y="321"/>
                </a:cxn>
                <a:cxn ang="0">
                  <a:pos x="38" y="343"/>
                </a:cxn>
                <a:cxn ang="0">
                  <a:pos x="25" y="354"/>
                </a:cxn>
                <a:cxn ang="0">
                  <a:pos x="0" y="471"/>
                </a:cxn>
                <a:cxn ang="0">
                  <a:pos x="152" y="498"/>
                </a:cxn>
                <a:cxn ang="0">
                  <a:pos x="296" y="517"/>
                </a:cxn>
                <a:cxn ang="0">
                  <a:pos x="311" y="410"/>
                </a:cxn>
                <a:cxn ang="0">
                  <a:pos x="319" y="351"/>
                </a:cxn>
                <a:cxn ang="0">
                  <a:pos x="305" y="330"/>
                </a:cxn>
                <a:cxn ang="0">
                  <a:pos x="272" y="336"/>
                </a:cxn>
                <a:cxn ang="0">
                  <a:pos x="229" y="341"/>
                </a:cxn>
                <a:cxn ang="0">
                  <a:pos x="221" y="293"/>
                </a:cxn>
                <a:cxn ang="0">
                  <a:pos x="169" y="254"/>
                </a:cxn>
                <a:cxn ang="0">
                  <a:pos x="176" y="229"/>
                </a:cxn>
                <a:cxn ang="0">
                  <a:pos x="181" y="185"/>
                </a:cxn>
                <a:cxn ang="0">
                  <a:pos x="114" y="90"/>
                </a:cxn>
                <a:cxn ang="0">
                  <a:pos x="123" y="6"/>
                </a:cxn>
                <a:cxn ang="0">
                  <a:pos x="77" y="0"/>
                </a:cxn>
              </a:cxnLst>
              <a:rect l="0" t="0" r="r" b="b"/>
              <a:pathLst>
                <a:path w="319" h="517">
                  <a:moveTo>
                    <a:pt x="77" y="0"/>
                  </a:moveTo>
                  <a:lnTo>
                    <a:pt x="48" y="202"/>
                  </a:lnTo>
                  <a:lnTo>
                    <a:pt x="78" y="245"/>
                  </a:lnTo>
                  <a:lnTo>
                    <a:pt x="31" y="290"/>
                  </a:lnTo>
                  <a:lnTo>
                    <a:pt x="25" y="321"/>
                  </a:lnTo>
                  <a:lnTo>
                    <a:pt x="38" y="343"/>
                  </a:lnTo>
                  <a:lnTo>
                    <a:pt x="25" y="354"/>
                  </a:lnTo>
                  <a:lnTo>
                    <a:pt x="0" y="471"/>
                  </a:lnTo>
                  <a:lnTo>
                    <a:pt x="152" y="498"/>
                  </a:lnTo>
                  <a:lnTo>
                    <a:pt x="296" y="517"/>
                  </a:lnTo>
                  <a:lnTo>
                    <a:pt x="311" y="410"/>
                  </a:lnTo>
                  <a:lnTo>
                    <a:pt x="319" y="351"/>
                  </a:lnTo>
                  <a:lnTo>
                    <a:pt x="305" y="330"/>
                  </a:lnTo>
                  <a:lnTo>
                    <a:pt x="272" y="336"/>
                  </a:lnTo>
                  <a:lnTo>
                    <a:pt x="229" y="341"/>
                  </a:lnTo>
                  <a:lnTo>
                    <a:pt x="221" y="293"/>
                  </a:lnTo>
                  <a:lnTo>
                    <a:pt x="169" y="254"/>
                  </a:lnTo>
                  <a:lnTo>
                    <a:pt x="176" y="229"/>
                  </a:lnTo>
                  <a:lnTo>
                    <a:pt x="181" y="185"/>
                  </a:lnTo>
                  <a:lnTo>
                    <a:pt x="114" y="90"/>
                  </a:lnTo>
                  <a:lnTo>
                    <a:pt x="123" y="6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2926357" y="3017914"/>
              <a:ext cx="719600" cy="1005029"/>
            </a:xfrm>
            <a:custGeom>
              <a:avLst/>
              <a:gdLst>
                <a:gd name="T0" fmla="*/ 2147483647 w 296"/>
                <a:gd name="T1" fmla="*/ 0 h 382"/>
                <a:gd name="T2" fmla="*/ 2147483647 w 296"/>
                <a:gd name="T3" fmla="*/ 2147483647 h 382"/>
                <a:gd name="T4" fmla="*/ 2147483647 w 296"/>
                <a:gd name="T5" fmla="*/ 2147483647 h 382"/>
                <a:gd name="T6" fmla="*/ 2147483647 w 296"/>
                <a:gd name="T7" fmla="*/ 2147483647 h 382"/>
                <a:gd name="T8" fmla="*/ 2147483647 w 296"/>
                <a:gd name="T9" fmla="*/ 2147483647 h 382"/>
                <a:gd name="T10" fmla="*/ 0 w 296"/>
                <a:gd name="T11" fmla="*/ 2147483647 h 382"/>
                <a:gd name="T12" fmla="*/ 2147483647 w 296"/>
                <a:gd name="T13" fmla="*/ 2147483647 h 382"/>
                <a:gd name="T14" fmla="*/ 2147483647 w 296"/>
                <a:gd name="T15" fmla="*/ 0 h 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6"/>
                <a:gd name="T25" fmla="*/ 0 h 382"/>
                <a:gd name="T26" fmla="*/ 296 w 296"/>
                <a:gd name="T27" fmla="*/ 382 h 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6" h="382">
                  <a:moveTo>
                    <a:pt x="55" y="0"/>
                  </a:moveTo>
                  <a:lnTo>
                    <a:pt x="200" y="20"/>
                  </a:lnTo>
                  <a:lnTo>
                    <a:pt x="190" y="93"/>
                  </a:lnTo>
                  <a:lnTo>
                    <a:pt x="296" y="103"/>
                  </a:lnTo>
                  <a:lnTo>
                    <a:pt x="267" y="382"/>
                  </a:lnTo>
                  <a:lnTo>
                    <a:pt x="0" y="353"/>
                  </a:lnTo>
                  <a:lnTo>
                    <a:pt x="27" y="175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960529" y="1725446"/>
              <a:ext cx="1348748" cy="9085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8" y="14"/>
                </a:cxn>
                <a:cxn ang="0">
                  <a:pos x="184" y="23"/>
                </a:cxn>
                <a:cxn ang="0">
                  <a:pos x="271" y="32"/>
                </a:cxn>
                <a:cxn ang="0">
                  <a:pos x="351" y="40"/>
                </a:cxn>
                <a:cxn ang="0">
                  <a:pos x="490" y="50"/>
                </a:cxn>
                <a:cxn ang="0">
                  <a:pos x="555" y="55"/>
                </a:cxn>
                <a:cxn ang="0">
                  <a:pos x="553" y="337"/>
                </a:cxn>
                <a:cxn ang="0">
                  <a:pos x="213" y="308"/>
                </a:cxn>
                <a:cxn ang="0">
                  <a:pos x="206" y="346"/>
                </a:cxn>
                <a:cxn ang="0">
                  <a:pos x="193" y="328"/>
                </a:cxn>
                <a:cxn ang="0">
                  <a:pos x="162" y="331"/>
                </a:cxn>
                <a:cxn ang="0">
                  <a:pos x="117" y="338"/>
                </a:cxn>
                <a:cxn ang="0">
                  <a:pos x="109" y="289"/>
                </a:cxn>
                <a:cxn ang="0">
                  <a:pos x="56" y="250"/>
                </a:cxn>
                <a:cxn ang="0">
                  <a:pos x="64" y="213"/>
                </a:cxn>
                <a:cxn ang="0">
                  <a:pos x="69" y="183"/>
                </a:cxn>
                <a:cxn ang="0">
                  <a:pos x="0" y="86"/>
                </a:cxn>
                <a:cxn ang="0">
                  <a:pos x="9" y="0"/>
                </a:cxn>
              </a:cxnLst>
              <a:rect l="0" t="0" r="r" b="b"/>
              <a:pathLst>
                <a:path w="555" h="346">
                  <a:moveTo>
                    <a:pt x="9" y="0"/>
                  </a:moveTo>
                  <a:lnTo>
                    <a:pt x="118" y="14"/>
                  </a:lnTo>
                  <a:lnTo>
                    <a:pt x="184" y="23"/>
                  </a:lnTo>
                  <a:lnTo>
                    <a:pt x="271" y="32"/>
                  </a:lnTo>
                  <a:lnTo>
                    <a:pt x="351" y="40"/>
                  </a:lnTo>
                  <a:lnTo>
                    <a:pt x="490" y="50"/>
                  </a:lnTo>
                  <a:lnTo>
                    <a:pt x="555" y="55"/>
                  </a:lnTo>
                  <a:lnTo>
                    <a:pt x="553" y="337"/>
                  </a:lnTo>
                  <a:lnTo>
                    <a:pt x="213" y="308"/>
                  </a:lnTo>
                  <a:lnTo>
                    <a:pt x="206" y="346"/>
                  </a:lnTo>
                  <a:lnTo>
                    <a:pt x="193" y="328"/>
                  </a:lnTo>
                  <a:lnTo>
                    <a:pt x="162" y="331"/>
                  </a:lnTo>
                  <a:lnTo>
                    <a:pt x="117" y="338"/>
                  </a:lnTo>
                  <a:lnTo>
                    <a:pt x="109" y="289"/>
                  </a:lnTo>
                  <a:lnTo>
                    <a:pt x="56" y="250"/>
                  </a:lnTo>
                  <a:lnTo>
                    <a:pt x="64" y="213"/>
                  </a:lnTo>
                  <a:lnTo>
                    <a:pt x="69" y="183"/>
                  </a:lnTo>
                  <a:lnTo>
                    <a:pt x="0" y="8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380630" y="2527459"/>
              <a:ext cx="922617" cy="81608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3" y="116"/>
                </a:cxn>
                <a:cxn ang="0">
                  <a:pos x="0" y="282"/>
                </a:cxn>
                <a:cxn ang="0">
                  <a:pos x="110" y="291"/>
                </a:cxn>
                <a:cxn ang="0">
                  <a:pos x="367" y="311"/>
                </a:cxn>
                <a:cxn ang="0">
                  <a:pos x="380" y="32"/>
                </a:cxn>
                <a:cxn ang="0">
                  <a:pos x="37" y="0"/>
                </a:cxn>
              </a:cxnLst>
              <a:rect l="0" t="0" r="r" b="b"/>
              <a:pathLst>
                <a:path w="380" h="311">
                  <a:moveTo>
                    <a:pt x="37" y="0"/>
                  </a:moveTo>
                  <a:lnTo>
                    <a:pt x="23" y="116"/>
                  </a:lnTo>
                  <a:lnTo>
                    <a:pt x="0" y="282"/>
                  </a:lnTo>
                  <a:lnTo>
                    <a:pt x="110" y="291"/>
                  </a:lnTo>
                  <a:lnTo>
                    <a:pt x="367" y="311"/>
                  </a:lnTo>
                  <a:lnTo>
                    <a:pt x="380" y="3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67566" y="3289271"/>
              <a:ext cx="962817" cy="77588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3" y="177"/>
                </a:cxn>
                <a:cxn ang="0">
                  <a:pos x="0" y="279"/>
                </a:cxn>
                <a:cxn ang="0">
                  <a:pos x="198" y="289"/>
                </a:cxn>
                <a:cxn ang="0">
                  <a:pos x="387" y="295"/>
                </a:cxn>
                <a:cxn ang="0">
                  <a:pos x="393" y="157"/>
                </a:cxn>
                <a:cxn ang="0">
                  <a:pos x="396" y="22"/>
                </a:cxn>
                <a:cxn ang="0">
                  <a:pos x="288" y="20"/>
                </a:cxn>
                <a:cxn ang="0">
                  <a:pos x="33" y="0"/>
                </a:cxn>
              </a:cxnLst>
              <a:rect l="0" t="0" r="r" b="b"/>
              <a:pathLst>
                <a:path w="396" h="295">
                  <a:moveTo>
                    <a:pt x="33" y="0"/>
                  </a:moveTo>
                  <a:lnTo>
                    <a:pt x="13" y="177"/>
                  </a:lnTo>
                  <a:lnTo>
                    <a:pt x="0" y="279"/>
                  </a:lnTo>
                  <a:lnTo>
                    <a:pt x="198" y="289"/>
                  </a:lnTo>
                  <a:lnTo>
                    <a:pt x="387" y="295"/>
                  </a:lnTo>
                  <a:lnTo>
                    <a:pt x="393" y="157"/>
                  </a:lnTo>
                  <a:lnTo>
                    <a:pt x="396" y="22"/>
                  </a:lnTo>
                  <a:lnTo>
                    <a:pt x="288" y="2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703242" y="3940531"/>
              <a:ext cx="872365" cy="104925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84" y="52"/>
                </a:cxn>
                <a:cxn ang="0">
                  <a:pos x="53" y="46"/>
                </a:cxn>
                <a:cxn ang="0">
                  <a:pos x="55" y="113"/>
                </a:cxn>
                <a:cxn ang="0">
                  <a:pos x="40" y="126"/>
                </a:cxn>
                <a:cxn ang="0">
                  <a:pos x="62" y="167"/>
                </a:cxn>
                <a:cxn ang="0">
                  <a:pos x="40" y="185"/>
                </a:cxn>
                <a:cxn ang="0">
                  <a:pos x="28" y="215"/>
                </a:cxn>
                <a:cxn ang="0">
                  <a:pos x="11" y="244"/>
                </a:cxn>
                <a:cxn ang="0">
                  <a:pos x="23" y="261"/>
                </a:cxn>
                <a:cxn ang="0">
                  <a:pos x="2" y="268"/>
                </a:cxn>
                <a:cxn ang="0">
                  <a:pos x="0" y="295"/>
                </a:cxn>
                <a:cxn ang="0">
                  <a:pos x="202" y="397"/>
                </a:cxn>
                <a:cxn ang="0">
                  <a:pos x="316" y="399"/>
                </a:cxn>
                <a:cxn ang="0">
                  <a:pos x="359" y="31"/>
                </a:cxn>
                <a:cxn ang="0">
                  <a:pos x="91" y="0"/>
                </a:cxn>
              </a:cxnLst>
              <a:rect l="0" t="0" r="r" b="b"/>
              <a:pathLst>
                <a:path w="359" h="399">
                  <a:moveTo>
                    <a:pt x="91" y="0"/>
                  </a:moveTo>
                  <a:lnTo>
                    <a:pt x="84" y="52"/>
                  </a:lnTo>
                  <a:lnTo>
                    <a:pt x="53" y="46"/>
                  </a:lnTo>
                  <a:lnTo>
                    <a:pt x="55" y="113"/>
                  </a:lnTo>
                  <a:lnTo>
                    <a:pt x="40" y="126"/>
                  </a:lnTo>
                  <a:lnTo>
                    <a:pt x="62" y="167"/>
                  </a:lnTo>
                  <a:lnTo>
                    <a:pt x="40" y="185"/>
                  </a:lnTo>
                  <a:lnTo>
                    <a:pt x="28" y="215"/>
                  </a:lnTo>
                  <a:lnTo>
                    <a:pt x="11" y="244"/>
                  </a:lnTo>
                  <a:lnTo>
                    <a:pt x="23" y="261"/>
                  </a:lnTo>
                  <a:lnTo>
                    <a:pt x="2" y="268"/>
                  </a:lnTo>
                  <a:lnTo>
                    <a:pt x="0" y="295"/>
                  </a:lnTo>
                  <a:lnTo>
                    <a:pt x="202" y="397"/>
                  </a:lnTo>
                  <a:lnTo>
                    <a:pt x="316" y="399"/>
                  </a:lnTo>
                  <a:lnTo>
                    <a:pt x="359" y="31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463044" y="4014902"/>
              <a:ext cx="924626" cy="99497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1" y="15"/>
                </a:cxn>
                <a:cxn ang="0">
                  <a:pos x="365" y="349"/>
                </a:cxn>
                <a:cxn ang="0">
                  <a:pos x="256" y="343"/>
                </a:cxn>
                <a:cxn ang="0">
                  <a:pos x="154" y="340"/>
                </a:cxn>
                <a:cxn ang="0">
                  <a:pos x="154" y="353"/>
                </a:cxn>
                <a:cxn ang="0">
                  <a:pos x="69" y="353"/>
                </a:cxn>
                <a:cxn ang="0">
                  <a:pos x="64" y="378"/>
                </a:cxn>
                <a:cxn ang="0">
                  <a:pos x="0" y="370"/>
                </a:cxn>
                <a:cxn ang="0">
                  <a:pos x="36" y="87"/>
                </a:cxn>
                <a:cxn ang="0">
                  <a:pos x="46" y="0"/>
                </a:cxn>
              </a:cxnLst>
              <a:rect l="0" t="0" r="r" b="b"/>
              <a:pathLst>
                <a:path w="381" h="378">
                  <a:moveTo>
                    <a:pt x="46" y="0"/>
                  </a:moveTo>
                  <a:lnTo>
                    <a:pt x="381" y="15"/>
                  </a:lnTo>
                  <a:lnTo>
                    <a:pt x="365" y="349"/>
                  </a:lnTo>
                  <a:lnTo>
                    <a:pt x="256" y="343"/>
                  </a:lnTo>
                  <a:lnTo>
                    <a:pt x="154" y="340"/>
                  </a:lnTo>
                  <a:lnTo>
                    <a:pt x="154" y="353"/>
                  </a:lnTo>
                  <a:lnTo>
                    <a:pt x="69" y="353"/>
                  </a:lnTo>
                  <a:lnTo>
                    <a:pt x="64" y="378"/>
                  </a:lnTo>
                  <a:lnTo>
                    <a:pt x="0" y="370"/>
                  </a:lnTo>
                  <a:lnTo>
                    <a:pt x="36" y="87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830884" y="4161637"/>
              <a:ext cx="1875384" cy="1883424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395" y="6"/>
                </a:cxn>
                <a:cxn ang="0">
                  <a:pos x="395" y="136"/>
                </a:cxn>
                <a:cxn ang="0">
                  <a:pos x="482" y="172"/>
                </a:cxn>
                <a:cxn ang="0">
                  <a:pos x="506" y="160"/>
                </a:cxn>
                <a:cxn ang="0">
                  <a:pos x="563" y="188"/>
                </a:cxn>
                <a:cxn ang="0">
                  <a:pos x="597" y="186"/>
                </a:cxn>
                <a:cxn ang="0">
                  <a:pos x="663" y="158"/>
                </a:cxn>
                <a:cxn ang="0">
                  <a:pos x="701" y="185"/>
                </a:cxn>
                <a:cxn ang="0">
                  <a:pos x="734" y="192"/>
                </a:cxn>
                <a:cxn ang="0">
                  <a:pos x="734" y="298"/>
                </a:cxn>
                <a:cxn ang="0">
                  <a:pos x="773" y="364"/>
                </a:cxn>
                <a:cxn ang="0">
                  <a:pos x="764" y="454"/>
                </a:cxn>
                <a:cxn ang="0">
                  <a:pos x="722" y="490"/>
                </a:cxn>
                <a:cxn ang="0">
                  <a:pos x="713" y="457"/>
                </a:cxn>
                <a:cxn ang="0">
                  <a:pos x="701" y="472"/>
                </a:cxn>
                <a:cxn ang="0">
                  <a:pos x="710" y="493"/>
                </a:cxn>
                <a:cxn ang="0">
                  <a:pos x="635" y="547"/>
                </a:cxn>
                <a:cxn ang="0">
                  <a:pos x="617" y="550"/>
                </a:cxn>
                <a:cxn ang="0">
                  <a:pos x="578" y="577"/>
                </a:cxn>
                <a:cxn ang="0">
                  <a:pos x="578" y="592"/>
                </a:cxn>
                <a:cxn ang="0">
                  <a:pos x="566" y="595"/>
                </a:cxn>
                <a:cxn ang="0">
                  <a:pos x="575" y="613"/>
                </a:cxn>
                <a:cxn ang="0">
                  <a:pos x="554" y="640"/>
                </a:cxn>
                <a:cxn ang="0">
                  <a:pos x="566" y="679"/>
                </a:cxn>
                <a:cxn ang="0">
                  <a:pos x="578" y="692"/>
                </a:cxn>
                <a:cxn ang="0">
                  <a:pos x="575" y="716"/>
                </a:cxn>
                <a:cxn ang="0">
                  <a:pos x="545" y="716"/>
                </a:cxn>
                <a:cxn ang="0">
                  <a:pos x="518" y="704"/>
                </a:cxn>
                <a:cxn ang="0">
                  <a:pos x="500" y="707"/>
                </a:cxn>
                <a:cxn ang="0">
                  <a:pos x="440" y="686"/>
                </a:cxn>
                <a:cxn ang="0">
                  <a:pos x="413" y="604"/>
                </a:cxn>
                <a:cxn ang="0">
                  <a:pos x="371" y="565"/>
                </a:cxn>
                <a:cxn ang="0">
                  <a:pos x="334" y="493"/>
                </a:cxn>
                <a:cxn ang="0">
                  <a:pos x="317" y="486"/>
                </a:cxn>
                <a:cxn ang="0">
                  <a:pos x="297" y="468"/>
                </a:cxn>
                <a:cxn ang="0">
                  <a:pos x="278" y="468"/>
                </a:cxn>
                <a:cxn ang="0">
                  <a:pos x="249" y="462"/>
                </a:cxn>
                <a:cxn ang="0">
                  <a:pos x="227" y="468"/>
                </a:cxn>
                <a:cxn ang="0">
                  <a:pos x="212" y="504"/>
                </a:cxn>
                <a:cxn ang="0">
                  <a:pos x="189" y="510"/>
                </a:cxn>
                <a:cxn ang="0">
                  <a:pos x="140" y="482"/>
                </a:cxn>
                <a:cxn ang="0">
                  <a:pos x="111" y="448"/>
                </a:cxn>
                <a:cxn ang="0">
                  <a:pos x="106" y="407"/>
                </a:cxn>
                <a:cxn ang="0">
                  <a:pos x="85" y="379"/>
                </a:cxn>
                <a:cxn ang="0">
                  <a:pos x="36" y="340"/>
                </a:cxn>
                <a:cxn ang="0">
                  <a:pos x="0" y="299"/>
                </a:cxn>
                <a:cxn ang="0">
                  <a:pos x="0" y="282"/>
                </a:cxn>
                <a:cxn ang="0">
                  <a:pos x="117" y="283"/>
                </a:cxn>
                <a:cxn ang="0">
                  <a:pos x="212" y="291"/>
                </a:cxn>
                <a:cxn ang="0">
                  <a:pos x="224" y="0"/>
                </a:cxn>
              </a:cxnLst>
              <a:rect l="0" t="0" r="r" b="b"/>
              <a:pathLst>
                <a:path w="773" h="716">
                  <a:moveTo>
                    <a:pt x="224" y="0"/>
                  </a:moveTo>
                  <a:lnTo>
                    <a:pt x="395" y="6"/>
                  </a:lnTo>
                  <a:lnTo>
                    <a:pt x="395" y="136"/>
                  </a:lnTo>
                  <a:lnTo>
                    <a:pt x="482" y="172"/>
                  </a:lnTo>
                  <a:lnTo>
                    <a:pt x="506" y="160"/>
                  </a:lnTo>
                  <a:lnTo>
                    <a:pt x="563" y="188"/>
                  </a:lnTo>
                  <a:lnTo>
                    <a:pt x="597" y="186"/>
                  </a:lnTo>
                  <a:lnTo>
                    <a:pt x="663" y="158"/>
                  </a:lnTo>
                  <a:lnTo>
                    <a:pt x="701" y="185"/>
                  </a:lnTo>
                  <a:lnTo>
                    <a:pt x="734" y="192"/>
                  </a:lnTo>
                  <a:lnTo>
                    <a:pt x="734" y="298"/>
                  </a:lnTo>
                  <a:lnTo>
                    <a:pt x="773" y="364"/>
                  </a:lnTo>
                  <a:lnTo>
                    <a:pt x="764" y="454"/>
                  </a:lnTo>
                  <a:lnTo>
                    <a:pt x="722" y="490"/>
                  </a:lnTo>
                  <a:lnTo>
                    <a:pt x="713" y="457"/>
                  </a:lnTo>
                  <a:lnTo>
                    <a:pt x="701" y="472"/>
                  </a:lnTo>
                  <a:lnTo>
                    <a:pt x="710" y="493"/>
                  </a:lnTo>
                  <a:lnTo>
                    <a:pt x="635" y="547"/>
                  </a:lnTo>
                  <a:lnTo>
                    <a:pt x="617" y="550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66" y="595"/>
                  </a:lnTo>
                  <a:lnTo>
                    <a:pt x="575" y="613"/>
                  </a:lnTo>
                  <a:lnTo>
                    <a:pt x="554" y="640"/>
                  </a:lnTo>
                  <a:lnTo>
                    <a:pt x="566" y="679"/>
                  </a:lnTo>
                  <a:lnTo>
                    <a:pt x="578" y="692"/>
                  </a:lnTo>
                  <a:lnTo>
                    <a:pt x="575" y="716"/>
                  </a:lnTo>
                  <a:lnTo>
                    <a:pt x="545" y="716"/>
                  </a:lnTo>
                  <a:lnTo>
                    <a:pt x="518" y="704"/>
                  </a:lnTo>
                  <a:lnTo>
                    <a:pt x="500" y="707"/>
                  </a:lnTo>
                  <a:lnTo>
                    <a:pt x="440" y="686"/>
                  </a:lnTo>
                  <a:lnTo>
                    <a:pt x="413" y="604"/>
                  </a:lnTo>
                  <a:lnTo>
                    <a:pt x="371" y="565"/>
                  </a:lnTo>
                  <a:lnTo>
                    <a:pt x="334" y="493"/>
                  </a:lnTo>
                  <a:lnTo>
                    <a:pt x="317" y="486"/>
                  </a:lnTo>
                  <a:lnTo>
                    <a:pt x="297" y="468"/>
                  </a:lnTo>
                  <a:lnTo>
                    <a:pt x="278" y="468"/>
                  </a:lnTo>
                  <a:lnTo>
                    <a:pt x="249" y="462"/>
                  </a:lnTo>
                  <a:lnTo>
                    <a:pt x="227" y="468"/>
                  </a:lnTo>
                  <a:lnTo>
                    <a:pt x="212" y="504"/>
                  </a:lnTo>
                  <a:lnTo>
                    <a:pt x="189" y="510"/>
                  </a:lnTo>
                  <a:lnTo>
                    <a:pt x="140" y="482"/>
                  </a:lnTo>
                  <a:lnTo>
                    <a:pt x="111" y="448"/>
                  </a:lnTo>
                  <a:lnTo>
                    <a:pt x="106" y="407"/>
                  </a:lnTo>
                  <a:lnTo>
                    <a:pt x="85" y="379"/>
                  </a:lnTo>
                  <a:lnTo>
                    <a:pt x="36" y="340"/>
                  </a:lnTo>
                  <a:lnTo>
                    <a:pt x="0" y="299"/>
                  </a:lnTo>
                  <a:lnTo>
                    <a:pt x="0" y="282"/>
                  </a:lnTo>
                  <a:lnTo>
                    <a:pt x="117" y="283"/>
                  </a:lnTo>
                  <a:lnTo>
                    <a:pt x="212" y="291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305257" y="1868159"/>
              <a:ext cx="904525" cy="57487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12" y="7"/>
                </a:cxn>
                <a:cxn ang="0">
                  <a:pos x="335" y="71"/>
                </a:cxn>
                <a:cxn ang="0">
                  <a:pos x="357" y="120"/>
                </a:cxn>
                <a:cxn ang="0">
                  <a:pos x="372" y="200"/>
                </a:cxn>
                <a:cxn ang="0">
                  <a:pos x="363" y="218"/>
                </a:cxn>
                <a:cxn ang="0">
                  <a:pos x="248" y="215"/>
                </a:cxn>
                <a:cxn ang="0">
                  <a:pos x="0" y="211"/>
                </a:cxn>
                <a:cxn ang="0">
                  <a:pos x="1" y="0"/>
                </a:cxn>
              </a:cxnLst>
              <a:rect l="0" t="0" r="r" b="b"/>
              <a:pathLst>
                <a:path w="372" h="218">
                  <a:moveTo>
                    <a:pt x="1" y="0"/>
                  </a:moveTo>
                  <a:lnTo>
                    <a:pt x="312" y="7"/>
                  </a:lnTo>
                  <a:lnTo>
                    <a:pt x="335" y="71"/>
                  </a:lnTo>
                  <a:lnTo>
                    <a:pt x="357" y="120"/>
                  </a:lnTo>
                  <a:lnTo>
                    <a:pt x="372" y="200"/>
                  </a:lnTo>
                  <a:lnTo>
                    <a:pt x="363" y="218"/>
                  </a:lnTo>
                  <a:lnTo>
                    <a:pt x="248" y="215"/>
                  </a:lnTo>
                  <a:lnTo>
                    <a:pt x="0" y="21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281136" y="2420927"/>
              <a:ext cx="950758" cy="67135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99"/>
                </a:cxn>
                <a:cxn ang="0">
                  <a:pos x="0" y="215"/>
                </a:cxn>
                <a:cxn ang="0">
                  <a:pos x="284" y="219"/>
                </a:cxn>
                <a:cxn ang="0">
                  <a:pos x="314" y="235"/>
                </a:cxn>
                <a:cxn ang="0">
                  <a:pos x="335" y="213"/>
                </a:cxn>
                <a:cxn ang="0">
                  <a:pos x="391" y="255"/>
                </a:cxn>
                <a:cxn ang="0">
                  <a:pos x="383" y="211"/>
                </a:cxn>
                <a:cxn ang="0">
                  <a:pos x="388" y="177"/>
                </a:cxn>
                <a:cxn ang="0">
                  <a:pos x="391" y="61"/>
                </a:cxn>
                <a:cxn ang="0">
                  <a:pos x="366" y="36"/>
                </a:cxn>
                <a:cxn ang="0">
                  <a:pos x="376" y="4"/>
                </a:cxn>
                <a:cxn ang="0">
                  <a:pos x="190" y="3"/>
                </a:cxn>
                <a:cxn ang="0">
                  <a:pos x="7" y="0"/>
                </a:cxn>
              </a:cxnLst>
              <a:rect l="0" t="0" r="r" b="b"/>
              <a:pathLst>
                <a:path w="391" h="255">
                  <a:moveTo>
                    <a:pt x="7" y="0"/>
                  </a:moveTo>
                  <a:lnTo>
                    <a:pt x="6" y="99"/>
                  </a:lnTo>
                  <a:lnTo>
                    <a:pt x="0" y="215"/>
                  </a:lnTo>
                  <a:lnTo>
                    <a:pt x="284" y="219"/>
                  </a:lnTo>
                  <a:lnTo>
                    <a:pt x="314" y="235"/>
                  </a:lnTo>
                  <a:lnTo>
                    <a:pt x="335" y="213"/>
                  </a:lnTo>
                  <a:lnTo>
                    <a:pt x="391" y="255"/>
                  </a:lnTo>
                  <a:lnTo>
                    <a:pt x="383" y="211"/>
                  </a:lnTo>
                  <a:lnTo>
                    <a:pt x="388" y="177"/>
                  </a:lnTo>
                  <a:lnTo>
                    <a:pt x="391" y="61"/>
                  </a:lnTo>
                  <a:lnTo>
                    <a:pt x="366" y="36"/>
                  </a:lnTo>
                  <a:lnTo>
                    <a:pt x="376" y="4"/>
                  </a:lnTo>
                  <a:lnTo>
                    <a:pt x="190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267066" y="2979722"/>
              <a:ext cx="1131661" cy="55075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39"/>
                </a:cxn>
                <a:cxn ang="0">
                  <a:pos x="105" y="142"/>
                </a:cxn>
                <a:cxn ang="0">
                  <a:pos x="104" y="210"/>
                </a:cxn>
                <a:cxn ang="0">
                  <a:pos x="246" y="208"/>
                </a:cxn>
                <a:cxn ang="0">
                  <a:pos x="373" y="206"/>
                </a:cxn>
                <a:cxn ang="0">
                  <a:pos x="466" y="208"/>
                </a:cxn>
                <a:cxn ang="0">
                  <a:pos x="437" y="149"/>
                </a:cxn>
                <a:cxn ang="0">
                  <a:pos x="417" y="94"/>
                </a:cxn>
                <a:cxn ang="0">
                  <a:pos x="395" y="37"/>
                </a:cxn>
                <a:cxn ang="0">
                  <a:pos x="342" y="1"/>
                </a:cxn>
                <a:cxn ang="0">
                  <a:pos x="318" y="22"/>
                </a:cxn>
                <a:cxn ang="0">
                  <a:pos x="289" y="7"/>
                </a:cxn>
                <a:cxn ang="0">
                  <a:pos x="162" y="3"/>
                </a:cxn>
                <a:cxn ang="0">
                  <a:pos x="5" y="0"/>
                </a:cxn>
              </a:cxnLst>
              <a:rect l="0" t="0" r="r" b="b"/>
              <a:pathLst>
                <a:path w="466" h="210">
                  <a:moveTo>
                    <a:pt x="5" y="0"/>
                  </a:moveTo>
                  <a:lnTo>
                    <a:pt x="0" y="139"/>
                  </a:lnTo>
                  <a:lnTo>
                    <a:pt x="105" y="142"/>
                  </a:lnTo>
                  <a:lnTo>
                    <a:pt x="104" y="210"/>
                  </a:lnTo>
                  <a:lnTo>
                    <a:pt x="246" y="208"/>
                  </a:lnTo>
                  <a:lnTo>
                    <a:pt x="373" y="206"/>
                  </a:lnTo>
                  <a:lnTo>
                    <a:pt x="466" y="208"/>
                  </a:lnTo>
                  <a:lnTo>
                    <a:pt x="437" y="149"/>
                  </a:lnTo>
                  <a:lnTo>
                    <a:pt x="417" y="94"/>
                  </a:lnTo>
                  <a:lnTo>
                    <a:pt x="395" y="37"/>
                  </a:lnTo>
                  <a:lnTo>
                    <a:pt x="342" y="1"/>
                  </a:lnTo>
                  <a:lnTo>
                    <a:pt x="318" y="22"/>
                  </a:lnTo>
                  <a:lnTo>
                    <a:pt x="289" y="7"/>
                  </a:lnTo>
                  <a:lnTo>
                    <a:pt x="162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508273" y="3518418"/>
              <a:ext cx="994978" cy="54874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122"/>
                </a:cxn>
                <a:cxn ang="0">
                  <a:pos x="0" y="207"/>
                </a:cxn>
                <a:cxn ang="0">
                  <a:pos x="410" y="209"/>
                </a:cxn>
                <a:cxn ang="0">
                  <a:pos x="402" y="100"/>
                </a:cxn>
                <a:cxn ang="0">
                  <a:pos x="402" y="59"/>
                </a:cxn>
                <a:cxn ang="0">
                  <a:pos x="369" y="34"/>
                </a:cxn>
                <a:cxn ang="0">
                  <a:pos x="379" y="12"/>
                </a:cxn>
                <a:cxn ang="0">
                  <a:pos x="365" y="0"/>
                </a:cxn>
                <a:cxn ang="0">
                  <a:pos x="179" y="2"/>
                </a:cxn>
                <a:cxn ang="0">
                  <a:pos x="4" y="2"/>
                </a:cxn>
              </a:cxnLst>
              <a:rect l="0" t="0" r="r" b="b"/>
              <a:pathLst>
                <a:path w="410" h="209">
                  <a:moveTo>
                    <a:pt x="4" y="2"/>
                  </a:moveTo>
                  <a:lnTo>
                    <a:pt x="3" y="122"/>
                  </a:lnTo>
                  <a:lnTo>
                    <a:pt x="0" y="207"/>
                  </a:lnTo>
                  <a:lnTo>
                    <a:pt x="410" y="209"/>
                  </a:lnTo>
                  <a:lnTo>
                    <a:pt x="402" y="100"/>
                  </a:lnTo>
                  <a:lnTo>
                    <a:pt x="402" y="59"/>
                  </a:lnTo>
                  <a:lnTo>
                    <a:pt x="369" y="34"/>
                  </a:lnTo>
                  <a:lnTo>
                    <a:pt x="379" y="12"/>
                  </a:lnTo>
                  <a:lnTo>
                    <a:pt x="365" y="0"/>
                  </a:lnTo>
                  <a:lnTo>
                    <a:pt x="179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373598" y="4055103"/>
              <a:ext cx="1161813" cy="6050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1"/>
                </a:cxn>
                <a:cxn ang="0">
                  <a:pos x="170" y="47"/>
                </a:cxn>
                <a:cxn ang="0">
                  <a:pos x="171" y="178"/>
                </a:cxn>
                <a:cxn ang="0">
                  <a:pos x="258" y="214"/>
                </a:cxn>
                <a:cxn ang="0">
                  <a:pos x="282" y="201"/>
                </a:cxn>
                <a:cxn ang="0">
                  <a:pos x="337" y="230"/>
                </a:cxn>
                <a:cxn ang="0">
                  <a:pos x="373" y="229"/>
                </a:cxn>
                <a:cxn ang="0">
                  <a:pos x="439" y="201"/>
                </a:cxn>
                <a:cxn ang="0">
                  <a:pos x="478" y="228"/>
                </a:cxn>
                <a:cxn ang="0">
                  <a:pos x="478" y="86"/>
                </a:cxn>
                <a:cxn ang="0">
                  <a:pos x="466" y="3"/>
                </a:cxn>
                <a:cxn ang="0">
                  <a:pos x="3" y="0"/>
                </a:cxn>
              </a:cxnLst>
              <a:rect l="0" t="0" r="r" b="b"/>
              <a:pathLst>
                <a:path w="478" h="230">
                  <a:moveTo>
                    <a:pt x="3" y="0"/>
                  </a:moveTo>
                  <a:lnTo>
                    <a:pt x="0" y="41"/>
                  </a:lnTo>
                  <a:lnTo>
                    <a:pt x="170" y="47"/>
                  </a:lnTo>
                  <a:lnTo>
                    <a:pt x="171" y="178"/>
                  </a:lnTo>
                  <a:lnTo>
                    <a:pt x="258" y="214"/>
                  </a:lnTo>
                  <a:lnTo>
                    <a:pt x="282" y="201"/>
                  </a:lnTo>
                  <a:lnTo>
                    <a:pt x="337" y="230"/>
                  </a:lnTo>
                  <a:lnTo>
                    <a:pt x="373" y="229"/>
                  </a:lnTo>
                  <a:lnTo>
                    <a:pt x="439" y="201"/>
                  </a:lnTo>
                  <a:lnTo>
                    <a:pt x="478" y="228"/>
                  </a:lnTo>
                  <a:lnTo>
                    <a:pt x="478" y="86"/>
                  </a:lnTo>
                  <a:lnTo>
                    <a:pt x="46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513303" y="4083243"/>
              <a:ext cx="653268" cy="65929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06" y="10"/>
                </a:cxn>
                <a:cxn ang="0">
                  <a:pos x="237" y="0"/>
                </a:cxn>
                <a:cxn ang="0">
                  <a:pos x="230" y="33"/>
                </a:cxn>
                <a:cxn ang="0">
                  <a:pos x="259" y="26"/>
                </a:cxn>
                <a:cxn ang="0">
                  <a:pos x="269" y="48"/>
                </a:cxn>
                <a:cxn ang="0">
                  <a:pos x="239" y="68"/>
                </a:cxn>
                <a:cxn ang="0">
                  <a:pos x="246" y="103"/>
                </a:cxn>
                <a:cxn ang="0">
                  <a:pos x="215" y="161"/>
                </a:cxn>
                <a:cxn ang="0">
                  <a:pos x="192" y="197"/>
                </a:cxn>
                <a:cxn ang="0">
                  <a:pos x="205" y="243"/>
                </a:cxn>
                <a:cxn ang="0">
                  <a:pos x="39" y="251"/>
                </a:cxn>
                <a:cxn ang="0">
                  <a:pos x="38" y="223"/>
                </a:cxn>
                <a:cxn ang="0">
                  <a:pos x="5" y="217"/>
                </a:cxn>
                <a:cxn ang="0">
                  <a:pos x="5" y="68"/>
                </a:cxn>
                <a:cxn ang="0">
                  <a:pos x="0" y="23"/>
                </a:cxn>
              </a:cxnLst>
              <a:rect l="0" t="0" r="r" b="b"/>
              <a:pathLst>
                <a:path w="269" h="251">
                  <a:moveTo>
                    <a:pt x="0" y="23"/>
                  </a:moveTo>
                  <a:lnTo>
                    <a:pt x="106" y="10"/>
                  </a:lnTo>
                  <a:lnTo>
                    <a:pt x="237" y="0"/>
                  </a:lnTo>
                  <a:lnTo>
                    <a:pt x="230" y="33"/>
                  </a:lnTo>
                  <a:lnTo>
                    <a:pt x="259" y="26"/>
                  </a:lnTo>
                  <a:lnTo>
                    <a:pt x="269" y="48"/>
                  </a:lnTo>
                  <a:lnTo>
                    <a:pt x="239" y="68"/>
                  </a:lnTo>
                  <a:lnTo>
                    <a:pt x="246" y="103"/>
                  </a:lnTo>
                  <a:lnTo>
                    <a:pt x="215" y="161"/>
                  </a:lnTo>
                  <a:lnTo>
                    <a:pt x="192" y="197"/>
                  </a:lnTo>
                  <a:lnTo>
                    <a:pt x="205" y="243"/>
                  </a:lnTo>
                  <a:lnTo>
                    <a:pt x="39" y="251"/>
                  </a:lnTo>
                  <a:lnTo>
                    <a:pt x="38" y="223"/>
                  </a:lnTo>
                  <a:lnTo>
                    <a:pt x="5" y="217"/>
                  </a:lnTo>
                  <a:lnTo>
                    <a:pt x="5" y="68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607775" y="4720434"/>
              <a:ext cx="795983" cy="691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64" y="0"/>
                </a:cxn>
                <a:cxn ang="0">
                  <a:pos x="193" y="54"/>
                </a:cxn>
                <a:cxn ang="0">
                  <a:pos x="168" y="118"/>
                </a:cxn>
                <a:cxn ang="0">
                  <a:pos x="160" y="147"/>
                </a:cxn>
                <a:cxn ang="0">
                  <a:pos x="270" y="135"/>
                </a:cxn>
                <a:cxn ang="0">
                  <a:pos x="277" y="177"/>
                </a:cxn>
                <a:cxn ang="0">
                  <a:pos x="244" y="173"/>
                </a:cxn>
                <a:cxn ang="0">
                  <a:pos x="229" y="191"/>
                </a:cxn>
                <a:cxn ang="0">
                  <a:pos x="246" y="203"/>
                </a:cxn>
                <a:cxn ang="0">
                  <a:pos x="276" y="189"/>
                </a:cxn>
                <a:cxn ang="0">
                  <a:pos x="277" y="209"/>
                </a:cxn>
                <a:cxn ang="0">
                  <a:pos x="295" y="192"/>
                </a:cxn>
                <a:cxn ang="0">
                  <a:pos x="307" y="192"/>
                </a:cxn>
                <a:cxn ang="0">
                  <a:pos x="293" y="227"/>
                </a:cxn>
                <a:cxn ang="0">
                  <a:pos x="320" y="233"/>
                </a:cxn>
                <a:cxn ang="0">
                  <a:pos x="328" y="252"/>
                </a:cxn>
                <a:cxn ang="0">
                  <a:pos x="316" y="258"/>
                </a:cxn>
                <a:cxn ang="0">
                  <a:pos x="299" y="246"/>
                </a:cxn>
                <a:cxn ang="0">
                  <a:pos x="267" y="237"/>
                </a:cxn>
                <a:cxn ang="0">
                  <a:pos x="274" y="260"/>
                </a:cxn>
                <a:cxn ang="0">
                  <a:pos x="258" y="263"/>
                </a:cxn>
                <a:cxn ang="0">
                  <a:pos x="245" y="242"/>
                </a:cxn>
                <a:cxn ang="0">
                  <a:pos x="237" y="255"/>
                </a:cxn>
                <a:cxn ang="0">
                  <a:pos x="189" y="255"/>
                </a:cxn>
                <a:cxn ang="0">
                  <a:pos x="189" y="242"/>
                </a:cxn>
                <a:cxn ang="0">
                  <a:pos x="171" y="227"/>
                </a:cxn>
                <a:cxn ang="0">
                  <a:pos x="135" y="225"/>
                </a:cxn>
                <a:cxn ang="0">
                  <a:pos x="165" y="242"/>
                </a:cxn>
                <a:cxn ang="0">
                  <a:pos x="123" y="251"/>
                </a:cxn>
                <a:cxn ang="0">
                  <a:pos x="57" y="239"/>
                </a:cxn>
                <a:cxn ang="0">
                  <a:pos x="32" y="242"/>
                </a:cxn>
                <a:cxn ang="0">
                  <a:pos x="41" y="154"/>
                </a:cxn>
                <a:cxn ang="0">
                  <a:pos x="1" y="84"/>
                </a:cxn>
                <a:cxn ang="0">
                  <a:pos x="0" y="6"/>
                </a:cxn>
              </a:cxnLst>
              <a:rect l="0" t="0" r="r" b="b"/>
              <a:pathLst>
                <a:path w="328" h="263">
                  <a:moveTo>
                    <a:pt x="0" y="6"/>
                  </a:moveTo>
                  <a:lnTo>
                    <a:pt x="164" y="0"/>
                  </a:lnTo>
                  <a:lnTo>
                    <a:pt x="193" y="54"/>
                  </a:lnTo>
                  <a:lnTo>
                    <a:pt x="168" y="118"/>
                  </a:lnTo>
                  <a:lnTo>
                    <a:pt x="160" y="147"/>
                  </a:lnTo>
                  <a:lnTo>
                    <a:pt x="270" y="135"/>
                  </a:lnTo>
                  <a:lnTo>
                    <a:pt x="277" y="177"/>
                  </a:lnTo>
                  <a:lnTo>
                    <a:pt x="244" y="173"/>
                  </a:lnTo>
                  <a:lnTo>
                    <a:pt x="229" y="191"/>
                  </a:lnTo>
                  <a:lnTo>
                    <a:pt x="246" y="203"/>
                  </a:lnTo>
                  <a:lnTo>
                    <a:pt x="276" y="189"/>
                  </a:lnTo>
                  <a:lnTo>
                    <a:pt x="277" y="209"/>
                  </a:lnTo>
                  <a:lnTo>
                    <a:pt x="295" y="192"/>
                  </a:lnTo>
                  <a:lnTo>
                    <a:pt x="307" y="192"/>
                  </a:lnTo>
                  <a:lnTo>
                    <a:pt x="293" y="227"/>
                  </a:lnTo>
                  <a:lnTo>
                    <a:pt x="320" y="233"/>
                  </a:lnTo>
                  <a:lnTo>
                    <a:pt x="328" y="252"/>
                  </a:lnTo>
                  <a:lnTo>
                    <a:pt x="316" y="258"/>
                  </a:lnTo>
                  <a:lnTo>
                    <a:pt x="299" y="246"/>
                  </a:lnTo>
                  <a:lnTo>
                    <a:pt x="267" y="237"/>
                  </a:lnTo>
                  <a:lnTo>
                    <a:pt x="274" y="260"/>
                  </a:lnTo>
                  <a:lnTo>
                    <a:pt x="258" y="263"/>
                  </a:lnTo>
                  <a:lnTo>
                    <a:pt x="245" y="242"/>
                  </a:lnTo>
                  <a:lnTo>
                    <a:pt x="237" y="255"/>
                  </a:lnTo>
                  <a:lnTo>
                    <a:pt x="189" y="255"/>
                  </a:lnTo>
                  <a:lnTo>
                    <a:pt x="189" y="242"/>
                  </a:lnTo>
                  <a:lnTo>
                    <a:pt x="171" y="227"/>
                  </a:lnTo>
                  <a:lnTo>
                    <a:pt x="135" y="225"/>
                  </a:lnTo>
                  <a:lnTo>
                    <a:pt x="165" y="242"/>
                  </a:lnTo>
                  <a:lnTo>
                    <a:pt x="123" y="251"/>
                  </a:lnTo>
                  <a:lnTo>
                    <a:pt x="57" y="239"/>
                  </a:lnTo>
                  <a:lnTo>
                    <a:pt x="32" y="242"/>
                  </a:lnTo>
                  <a:lnTo>
                    <a:pt x="41" y="154"/>
                  </a:lnTo>
                  <a:lnTo>
                    <a:pt x="1" y="8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061038" y="1799818"/>
              <a:ext cx="888446" cy="108342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6" y="32"/>
                </a:cxn>
                <a:cxn ang="0">
                  <a:pos x="95" y="0"/>
                </a:cxn>
                <a:cxn ang="0">
                  <a:pos x="116" y="9"/>
                </a:cxn>
                <a:cxn ang="0">
                  <a:pos x="120" y="34"/>
                </a:cxn>
                <a:cxn ang="0">
                  <a:pos x="166" y="61"/>
                </a:cxn>
                <a:cxn ang="0">
                  <a:pos x="180" y="49"/>
                </a:cxn>
                <a:cxn ang="0">
                  <a:pos x="207" y="49"/>
                </a:cxn>
                <a:cxn ang="0">
                  <a:pos x="228" y="73"/>
                </a:cxn>
                <a:cxn ang="0">
                  <a:pos x="242" y="64"/>
                </a:cxn>
                <a:cxn ang="0">
                  <a:pos x="282" y="74"/>
                </a:cxn>
                <a:cxn ang="0">
                  <a:pos x="296" y="56"/>
                </a:cxn>
                <a:cxn ang="0">
                  <a:pos x="321" y="70"/>
                </a:cxn>
                <a:cxn ang="0">
                  <a:pos x="366" y="68"/>
                </a:cxn>
                <a:cxn ang="0">
                  <a:pos x="293" y="119"/>
                </a:cxn>
                <a:cxn ang="0">
                  <a:pos x="257" y="164"/>
                </a:cxn>
                <a:cxn ang="0">
                  <a:pos x="264" y="229"/>
                </a:cxn>
                <a:cxn ang="0">
                  <a:pos x="239" y="256"/>
                </a:cxn>
                <a:cxn ang="0">
                  <a:pos x="249" y="275"/>
                </a:cxn>
                <a:cxn ang="0">
                  <a:pos x="249" y="323"/>
                </a:cxn>
                <a:cxn ang="0">
                  <a:pos x="274" y="323"/>
                </a:cxn>
                <a:cxn ang="0">
                  <a:pos x="311" y="358"/>
                </a:cxn>
                <a:cxn ang="0">
                  <a:pos x="326" y="400"/>
                </a:cxn>
                <a:cxn ang="0">
                  <a:pos x="67" y="412"/>
                </a:cxn>
                <a:cxn ang="0">
                  <a:pos x="68" y="298"/>
                </a:cxn>
                <a:cxn ang="0">
                  <a:pos x="45" y="273"/>
                </a:cxn>
                <a:cxn ang="0">
                  <a:pos x="53" y="243"/>
                </a:cxn>
                <a:cxn ang="0">
                  <a:pos x="61" y="226"/>
                </a:cxn>
                <a:cxn ang="0">
                  <a:pos x="45" y="147"/>
                </a:cxn>
                <a:cxn ang="0">
                  <a:pos x="23" y="95"/>
                </a:cxn>
                <a:cxn ang="0">
                  <a:pos x="0" y="32"/>
                </a:cxn>
              </a:cxnLst>
              <a:rect l="0" t="0" r="r" b="b"/>
              <a:pathLst>
                <a:path w="366" h="412">
                  <a:moveTo>
                    <a:pt x="0" y="32"/>
                  </a:moveTo>
                  <a:lnTo>
                    <a:pt x="96" y="32"/>
                  </a:lnTo>
                  <a:lnTo>
                    <a:pt x="95" y="0"/>
                  </a:lnTo>
                  <a:lnTo>
                    <a:pt x="116" y="9"/>
                  </a:lnTo>
                  <a:lnTo>
                    <a:pt x="120" y="34"/>
                  </a:lnTo>
                  <a:lnTo>
                    <a:pt x="166" y="61"/>
                  </a:lnTo>
                  <a:lnTo>
                    <a:pt x="180" y="49"/>
                  </a:lnTo>
                  <a:lnTo>
                    <a:pt x="207" y="49"/>
                  </a:lnTo>
                  <a:lnTo>
                    <a:pt x="228" y="73"/>
                  </a:lnTo>
                  <a:lnTo>
                    <a:pt x="242" y="64"/>
                  </a:lnTo>
                  <a:lnTo>
                    <a:pt x="282" y="74"/>
                  </a:lnTo>
                  <a:lnTo>
                    <a:pt x="296" y="56"/>
                  </a:lnTo>
                  <a:lnTo>
                    <a:pt x="321" y="70"/>
                  </a:lnTo>
                  <a:lnTo>
                    <a:pt x="366" y="68"/>
                  </a:lnTo>
                  <a:lnTo>
                    <a:pt x="293" y="119"/>
                  </a:lnTo>
                  <a:lnTo>
                    <a:pt x="257" y="164"/>
                  </a:lnTo>
                  <a:lnTo>
                    <a:pt x="264" y="229"/>
                  </a:lnTo>
                  <a:lnTo>
                    <a:pt x="239" y="256"/>
                  </a:lnTo>
                  <a:lnTo>
                    <a:pt x="249" y="275"/>
                  </a:lnTo>
                  <a:lnTo>
                    <a:pt x="249" y="323"/>
                  </a:lnTo>
                  <a:lnTo>
                    <a:pt x="274" y="323"/>
                  </a:lnTo>
                  <a:lnTo>
                    <a:pt x="311" y="358"/>
                  </a:lnTo>
                  <a:lnTo>
                    <a:pt x="326" y="400"/>
                  </a:lnTo>
                  <a:lnTo>
                    <a:pt x="67" y="412"/>
                  </a:lnTo>
                  <a:lnTo>
                    <a:pt x="68" y="298"/>
                  </a:lnTo>
                  <a:lnTo>
                    <a:pt x="45" y="273"/>
                  </a:lnTo>
                  <a:lnTo>
                    <a:pt x="53" y="243"/>
                  </a:lnTo>
                  <a:lnTo>
                    <a:pt x="61" y="226"/>
                  </a:lnTo>
                  <a:lnTo>
                    <a:pt x="45" y="147"/>
                  </a:lnTo>
                  <a:lnTo>
                    <a:pt x="23" y="95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5635915" y="2173688"/>
              <a:ext cx="675380" cy="854275"/>
            </a:xfrm>
            <a:custGeom>
              <a:avLst/>
              <a:gdLst>
                <a:gd name="T0" fmla="*/ 2147483647 w 278"/>
                <a:gd name="T1" fmla="*/ 2147483647 h 325"/>
                <a:gd name="T2" fmla="*/ 2147483647 w 278"/>
                <a:gd name="T3" fmla="*/ 2147483647 h 325"/>
                <a:gd name="T4" fmla="*/ 2147483647 w 278"/>
                <a:gd name="T5" fmla="*/ 2147483647 h 325"/>
                <a:gd name="T6" fmla="*/ 2147483647 w 278"/>
                <a:gd name="T7" fmla="*/ 0 h 325"/>
                <a:gd name="T8" fmla="*/ 2147483647 w 278"/>
                <a:gd name="T9" fmla="*/ 2147483647 h 325"/>
                <a:gd name="T10" fmla="*/ 2147483647 w 278"/>
                <a:gd name="T11" fmla="*/ 2147483647 h 325"/>
                <a:gd name="T12" fmla="*/ 2147483647 w 278"/>
                <a:gd name="T13" fmla="*/ 2147483647 h 325"/>
                <a:gd name="T14" fmla="*/ 2147483647 w 278"/>
                <a:gd name="T15" fmla="*/ 2147483647 h 325"/>
                <a:gd name="T16" fmla="*/ 2147483647 w 278"/>
                <a:gd name="T17" fmla="*/ 2147483647 h 325"/>
                <a:gd name="T18" fmla="*/ 2147483647 w 278"/>
                <a:gd name="T19" fmla="*/ 2147483647 h 325"/>
                <a:gd name="T20" fmla="*/ 2147483647 w 278"/>
                <a:gd name="T21" fmla="*/ 2147483647 h 325"/>
                <a:gd name="T22" fmla="*/ 2147483647 w 278"/>
                <a:gd name="T23" fmla="*/ 2147483647 h 325"/>
                <a:gd name="T24" fmla="*/ 2147483647 w 278"/>
                <a:gd name="T25" fmla="*/ 2147483647 h 325"/>
                <a:gd name="T26" fmla="*/ 2147483647 w 278"/>
                <a:gd name="T27" fmla="*/ 2147483647 h 325"/>
                <a:gd name="T28" fmla="*/ 2147483647 w 278"/>
                <a:gd name="T29" fmla="*/ 2147483647 h 325"/>
                <a:gd name="T30" fmla="*/ 2147483647 w 278"/>
                <a:gd name="T31" fmla="*/ 2147483647 h 325"/>
                <a:gd name="T32" fmla="*/ 2147483647 w 278"/>
                <a:gd name="T33" fmla="*/ 2147483647 h 325"/>
                <a:gd name="T34" fmla="*/ 2147483647 w 278"/>
                <a:gd name="T35" fmla="*/ 2147483647 h 325"/>
                <a:gd name="T36" fmla="*/ 2147483647 w 278"/>
                <a:gd name="T37" fmla="*/ 2147483647 h 325"/>
                <a:gd name="T38" fmla="*/ 2147483647 w 278"/>
                <a:gd name="T39" fmla="*/ 2147483647 h 325"/>
                <a:gd name="T40" fmla="*/ 2147483647 w 278"/>
                <a:gd name="T41" fmla="*/ 2147483647 h 325"/>
                <a:gd name="T42" fmla="*/ 2147483647 w 278"/>
                <a:gd name="T43" fmla="*/ 2147483647 h 325"/>
                <a:gd name="T44" fmla="*/ 2147483647 w 278"/>
                <a:gd name="T45" fmla="*/ 2147483647 h 325"/>
                <a:gd name="T46" fmla="*/ 2147483647 w 278"/>
                <a:gd name="T47" fmla="*/ 2147483647 h 325"/>
                <a:gd name="T48" fmla="*/ 2147483647 w 278"/>
                <a:gd name="T49" fmla="*/ 2147483647 h 325"/>
                <a:gd name="T50" fmla="*/ 2147483647 w 278"/>
                <a:gd name="T51" fmla="*/ 2147483647 h 325"/>
                <a:gd name="T52" fmla="*/ 2147483647 w 278"/>
                <a:gd name="T53" fmla="*/ 2147483647 h 325"/>
                <a:gd name="T54" fmla="*/ 2147483647 w 278"/>
                <a:gd name="T55" fmla="*/ 2147483647 h 325"/>
                <a:gd name="T56" fmla="*/ 2147483647 w 278"/>
                <a:gd name="T57" fmla="*/ 2147483647 h 325"/>
                <a:gd name="T58" fmla="*/ 2147483647 w 278"/>
                <a:gd name="T59" fmla="*/ 2147483647 h 325"/>
                <a:gd name="T60" fmla="*/ 2147483647 w 278"/>
                <a:gd name="T61" fmla="*/ 2147483647 h 325"/>
                <a:gd name="T62" fmla="*/ 2147483647 w 278"/>
                <a:gd name="T63" fmla="*/ 2147483647 h 325"/>
                <a:gd name="T64" fmla="*/ 2147483647 w 278"/>
                <a:gd name="T65" fmla="*/ 2147483647 h 325"/>
                <a:gd name="T66" fmla="*/ 0 w 278"/>
                <a:gd name="T67" fmla="*/ 2147483647 h 325"/>
                <a:gd name="T68" fmla="*/ 2147483647 w 278"/>
                <a:gd name="T69" fmla="*/ 2147483647 h 325"/>
                <a:gd name="T70" fmla="*/ 2147483647 w 278"/>
                <a:gd name="T71" fmla="*/ 2147483647 h 3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8"/>
                <a:gd name="T109" fmla="*/ 0 h 325"/>
                <a:gd name="T110" fmla="*/ 278 w 278"/>
                <a:gd name="T111" fmla="*/ 325 h 3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8" h="325">
                  <a:moveTo>
                    <a:pt x="20" y="22"/>
                  </a:moveTo>
                  <a:lnTo>
                    <a:pt x="41" y="19"/>
                  </a:lnTo>
                  <a:lnTo>
                    <a:pt x="60" y="19"/>
                  </a:lnTo>
                  <a:lnTo>
                    <a:pt x="72" y="0"/>
                  </a:lnTo>
                  <a:lnTo>
                    <a:pt x="81" y="24"/>
                  </a:lnTo>
                  <a:lnTo>
                    <a:pt x="111" y="24"/>
                  </a:lnTo>
                  <a:lnTo>
                    <a:pt x="127" y="46"/>
                  </a:lnTo>
                  <a:lnTo>
                    <a:pt x="158" y="40"/>
                  </a:lnTo>
                  <a:lnTo>
                    <a:pt x="179" y="54"/>
                  </a:lnTo>
                  <a:lnTo>
                    <a:pt x="218" y="64"/>
                  </a:lnTo>
                  <a:lnTo>
                    <a:pt x="225" y="81"/>
                  </a:lnTo>
                  <a:lnTo>
                    <a:pt x="245" y="82"/>
                  </a:lnTo>
                  <a:lnTo>
                    <a:pt x="239" y="99"/>
                  </a:lnTo>
                  <a:lnTo>
                    <a:pt x="246" y="118"/>
                  </a:lnTo>
                  <a:lnTo>
                    <a:pt x="233" y="142"/>
                  </a:lnTo>
                  <a:lnTo>
                    <a:pt x="242" y="147"/>
                  </a:lnTo>
                  <a:lnTo>
                    <a:pt x="264" y="121"/>
                  </a:lnTo>
                  <a:lnTo>
                    <a:pt x="263" y="112"/>
                  </a:lnTo>
                  <a:lnTo>
                    <a:pt x="272" y="108"/>
                  </a:lnTo>
                  <a:lnTo>
                    <a:pt x="278" y="121"/>
                  </a:lnTo>
                  <a:lnTo>
                    <a:pt x="261" y="139"/>
                  </a:lnTo>
                  <a:lnTo>
                    <a:pt x="254" y="180"/>
                  </a:lnTo>
                  <a:lnTo>
                    <a:pt x="254" y="249"/>
                  </a:lnTo>
                  <a:lnTo>
                    <a:pt x="264" y="261"/>
                  </a:lnTo>
                  <a:lnTo>
                    <a:pt x="260" y="304"/>
                  </a:lnTo>
                  <a:lnTo>
                    <a:pt x="128" y="325"/>
                  </a:lnTo>
                  <a:lnTo>
                    <a:pt x="95" y="305"/>
                  </a:lnTo>
                  <a:lnTo>
                    <a:pt x="102" y="279"/>
                  </a:lnTo>
                  <a:lnTo>
                    <a:pt x="86" y="251"/>
                  </a:lnTo>
                  <a:lnTo>
                    <a:pt x="72" y="216"/>
                  </a:lnTo>
                  <a:lnTo>
                    <a:pt x="35" y="181"/>
                  </a:lnTo>
                  <a:lnTo>
                    <a:pt x="12" y="181"/>
                  </a:lnTo>
                  <a:lnTo>
                    <a:pt x="12" y="133"/>
                  </a:lnTo>
                  <a:lnTo>
                    <a:pt x="0" y="115"/>
                  </a:lnTo>
                  <a:lnTo>
                    <a:pt x="26" y="87"/>
                  </a:lnTo>
                  <a:lnTo>
                    <a:pt x="20" y="22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209783" y="2849069"/>
              <a:ext cx="783923" cy="552767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0" y="48"/>
                </a:cxn>
                <a:cxn ang="0">
                  <a:pos x="7" y="87"/>
                </a:cxn>
                <a:cxn ang="0">
                  <a:pos x="37" y="167"/>
                </a:cxn>
                <a:cxn ang="0">
                  <a:pos x="54" y="210"/>
                </a:cxn>
                <a:cxn ang="0">
                  <a:pos x="244" y="200"/>
                </a:cxn>
                <a:cxn ang="0">
                  <a:pos x="275" y="210"/>
                </a:cxn>
                <a:cxn ang="0">
                  <a:pos x="294" y="169"/>
                </a:cxn>
                <a:cxn ang="0">
                  <a:pos x="287" y="140"/>
                </a:cxn>
                <a:cxn ang="0">
                  <a:pos x="319" y="134"/>
                </a:cxn>
                <a:cxn ang="0">
                  <a:pos x="323" y="88"/>
                </a:cxn>
                <a:cxn ang="0">
                  <a:pos x="304" y="68"/>
                </a:cxn>
                <a:cxn ang="0">
                  <a:pos x="271" y="48"/>
                </a:cxn>
                <a:cxn ang="0">
                  <a:pos x="278" y="20"/>
                </a:cxn>
                <a:cxn ang="0">
                  <a:pos x="264" y="0"/>
                </a:cxn>
                <a:cxn ang="0">
                  <a:pos x="193" y="3"/>
                </a:cxn>
                <a:cxn ang="0">
                  <a:pos x="121" y="6"/>
                </a:cxn>
                <a:cxn ang="0">
                  <a:pos x="5" y="11"/>
                </a:cxn>
              </a:cxnLst>
              <a:rect l="0" t="0" r="r" b="b"/>
              <a:pathLst>
                <a:path w="323" h="210">
                  <a:moveTo>
                    <a:pt x="5" y="11"/>
                  </a:moveTo>
                  <a:lnTo>
                    <a:pt x="0" y="48"/>
                  </a:lnTo>
                  <a:lnTo>
                    <a:pt x="7" y="87"/>
                  </a:lnTo>
                  <a:lnTo>
                    <a:pt x="37" y="167"/>
                  </a:lnTo>
                  <a:lnTo>
                    <a:pt x="54" y="210"/>
                  </a:lnTo>
                  <a:lnTo>
                    <a:pt x="244" y="200"/>
                  </a:lnTo>
                  <a:lnTo>
                    <a:pt x="275" y="210"/>
                  </a:lnTo>
                  <a:lnTo>
                    <a:pt x="294" y="169"/>
                  </a:lnTo>
                  <a:lnTo>
                    <a:pt x="287" y="140"/>
                  </a:lnTo>
                  <a:lnTo>
                    <a:pt x="319" y="134"/>
                  </a:lnTo>
                  <a:lnTo>
                    <a:pt x="323" y="88"/>
                  </a:lnTo>
                  <a:lnTo>
                    <a:pt x="304" y="68"/>
                  </a:lnTo>
                  <a:lnTo>
                    <a:pt x="271" y="48"/>
                  </a:lnTo>
                  <a:lnTo>
                    <a:pt x="278" y="20"/>
                  </a:lnTo>
                  <a:lnTo>
                    <a:pt x="264" y="0"/>
                  </a:lnTo>
                  <a:lnTo>
                    <a:pt x="193" y="3"/>
                  </a:lnTo>
                  <a:lnTo>
                    <a:pt x="121" y="6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5901243" y="2053086"/>
              <a:ext cx="725631" cy="33970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67" y="0"/>
                </a:cxn>
                <a:cxn ang="0">
                  <a:pos x="55" y="29"/>
                </a:cxn>
                <a:cxn ang="0">
                  <a:pos x="64" y="38"/>
                </a:cxn>
                <a:cxn ang="0">
                  <a:pos x="85" y="26"/>
                </a:cxn>
                <a:cxn ang="0">
                  <a:pos x="131" y="44"/>
                </a:cxn>
                <a:cxn ang="0">
                  <a:pos x="151" y="29"/>
                </a:cxn>
                <a:cxn ang="0">
                  <a:pos x="213" y="21"/>
                </a:cxn>
                <a:cxn ang="0">
                  <a:pos x="225" y="39"/>
                </a:cxn>
                <a:cxn ang="0">
                  <a:pos x="249" y="35"/>
                </a:cxn>
                <a:cxn ang="0">
                  <a:pos x="296" y="54"/>
                </a:cxn>
                <a:cxn ang="0">
                  <a:pos x="299" y="68"/>
                </a:cxn>
                <a:cxn ang="0">
                  <a:pos x="248" y="80"/>
                </a:cxn>
                <a:cxn ang="0">
                  <a:pos x="233" y="71"/>
                </a:cxn>
                <a:cxn ang="0">
                  <a:pos x="207" y="74"/>
                </a:cxn>
                <a:cxn ang="0">
                  <a:pos x="177" y="92"/>
                </a:cxn>
                <a:cxn ang="0">
                  <a:pos x="163" y="93"/>
                </a:cxn>
                <a:cxn ang="0">
                  <a:pos x="152" y="80"/>
                </a:cxn>
                <a:cxn ang="0">
                  <a:pos x="135" y="128"/>
                </a:cxn>
                <a:cxn ang="0">
                  <a:pos x="116" y="129"/>
                </a:cxn>
                <a:cxn ang="0">
                  <a:pos x="108" y="110"/>
                </a:cxn>
                <a:cxn ang="0">
                  <a:pos x="68" y="101"/>
                </a:cxn>
                <a:cxn ang="0">
                  <a:pos x="49" y="87"/>
                </a:cxn>
                <a:cxn ang="0">
                  <a:pos x="16" y="92"/>
                </a:cxn>
                <a:cxn ang="0">
                  <a:pos x="0" y="71"/>
                </a:cxn>
              </a:cxnLst>
              <a:rect l="0" t="0" r="r" b="b"/>
              <a:pathLst>
                <a:path w="299" h="129">
                  <a:moveTo>
                    <a:pt x="0" y="71"/>
                  </a:moveTo>
                  <a:lnTo>
                    <a:pt x="67" y="0"/>
                  </a:lnTo>
                  <a:lnTo>
                    <a:pt x="55" y="29"/>
                  </a:lnTo>
                  <a:lnTo>
                    <a:pt x="64" y="38"/>
                  </a:lnTo>
                  <a:lnTo>
                    <a:pt x="85" y="26"/>
                  </a:lnTo>
                  <a:lnTo>
                    <a:pt x="131" y="44"/>
                  </a:lnTo>
                  <a:lnTo>
                    <a:pt x="151" y="29"/>
                  </a:lnTo>
                  <a:lnTo>
                    <a:pt x="213" y="21"/>
                  </a:lnTo>
                  <a:lnTo>
                    <a:pt x="225" y="39"/>
                  </a:lnTo>
                  <a:lnTo>
                    <a:pt x="249" y="35"/>
                  </a:lnTo>
                  <a:lnTo>
                    <a:pt x="296" y="54"/>
                  </a:lnTo>
                  <a:lnTo>
                    <a:pt x="299" y="68"/>
                  </a:lnTo>
                  <a:lnTo>
                    <a:pt x="248" y="80"/>
                  </a:lnTo>
                  <a:lnTo>
                    <a:pt x="233" y="71"/>
                  </a:lnTo>
                  <a:lnTo>
                    <a:pt x="207" y="74"/>
                  </a:lnTo>
                  <a:lnTo>
                    <a:pt x="177" y="92"/>
                  </a:lnTo>
                  <a:lnTo>
                    <a:pt x="163" y="93"/>
                  </a:lnTo>
                  <a:lnTo>
                    <a:pt x="152" y="80"/>
                  </a:lnTo>
                  <a:lnTo>
                    <a:pt x="135" y="128"/>
                  </a:lnTo>
                  <a:lnTo>
                    <a:pt x="116" y="129"/>
                  </a:lnTo>
                  <a:lnTo>
                    <a:pt x="108" y="110"/>
                  </a:lnTo>
                  <a:lnTo>
                    <a:pt x="68" y="101"/>
                  </a:lnTo>
                  <a:lnTo>
                    <a:pt x="49" y="87"/>
                  </a:lnTo>
                  <a:lnTo>
                    <a:pt x="16" y="92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6403757" y="2292283"/>
              <a:ext cx="518594" cy="761812"/>
            </a:xfrm>
            <a:custGeom>
              <a:avLst/>
              <a:gdLst/>
              <a:ahLst/>
              <a:cxnLst>
                <a:cxn ang="0">
                  <a:pos x="54" y="12"/>
                </a:cxn>
                <a:cxn ang="0">
                  <a:pos x="62" y="30"/>
                </a:cxn>
                <a:cxn ang="0">
                  <a:pos x="47" y="41"/>
                </a:cxn>
                <a:cxn ang="0">
                  <a:pos x="46" y="87"/>
                </a:cxn>
                <a:cxn ang="0">
                  <a:pos x="38" y="57"/>
                </a:cxn>
                <a:cxn ang="0">
                  <a:pos x="7" y="86"/>
                </a:cxn>
                <a:cxn ang="0">
                  <a:pos x="0" y="169"/>
                </a:cxn>
                <a:cxn ang="0">
                  <a:pos x="20" y="210"/>
                </a:cxn>
                <a:cxn ang="0">
                  <a:pos x="22" y="231"/>
                </a:cxn>
                <a:cxn ang="0">
                  <a:pos x="23" y="248"/>
                </a:cxn>
                <a:cxn ang="0">
                  <a:pos x="22" y="263"/>
                </a:cxn>
                <a:cxn ang="0">
                  <a:pos x="18" y="290"/>
                </a:cxn>
                <a:cxn ang="0">
                  <a:pos x="102" y="285"/>
                </a:cxn>
                <a:cxn ang="0">
                  <a:pos x="213" y="275"/>
                </a:cxn>
                <a:cxn ang="0">
                  <a:pos x="193" y="269"/>
                </a:cxn>
                <a:cxn ang="0">
                  <a:pos x="182" y="254"/>
                </a:cxn>
                <a:cxn ang="0">
                  <a:pos x="199" y="241"/>
                </a:cxn>
                <a:cxn ang="0">
                  <a:pos x="199" y="225"/>
                </a:cxn>
                <a:cxn ang="0">
                  <a:pos x="191" y="211"/>
                </a:cxn>
                <a:cxn ang="0">
                  <a:pos x="199" y="201"/>
                </a:cxn>
                <a:cxn ang="0">
                  <a:pos x="214" y="202"/>
                </a:cxn>
                <a:cxn ang="0">
                  <a:pos x="211" y="162"/>
                </a:cxn>
                <a:cxn ang="0">
                  <a:pos x="207" y="138"/>
                </a:cxn>
                <a:cxn ang="0">
                  <a:pos x="198" y="123"/>
                </a:cxn>
                <a:cxn ang="0">
                  <a:pos x="189" y="114"/>
                </a:cxn>
                <a:cxn ang="0">
                  <a:pos x="175" y="111"/>
                </a:cxn>
                <a:cxn ang="0">
                  <a:pos x="162" y="111"/>
                </a:cxn>
                <a:cxn ang="0">
                  <a:pos x="148" y="130"/>
                </a:cxn>
                <a:cxn ang="0">
                  <a:pos x="139" y="136"/>
                </a:cxn>
                <a:cxn ang="0">
                  <a:pos x="133" y="138"/>
                </a:cxn>
                <a:cxn ang="0">
                  <a:pos x="126" y="135"/>
                </a:cxn>
                <a:cxn ang="0">
                  <a:pos x="124" y="126"/>
                </a:cxn>
                <a:cxn ang="0">
                  <a:pos x="126" y="120"/>
                </a:cxn>
                <a:cxn ang="0">
                  <a:pos x="132" y="114"/>
                </a:cxn>
                <a:cxn ang="0">
                  <a:pos x="138" y="111"/>
                </a:cxn>
                <a:cxn ang="0">
                  <a:pos x="144" y="110"/>
                </a:cxn>
                <a:cxn ang="0">
                  <a:pos x="144" y="99"/>
                </a:cxn>
                <a:cxn ang="0">
                  <a:pos x="160" y="87"/>
                </a:cxn>
                <a:cxn ang="0">
                  <a:pos x="144" y="49"/>
                </a:cxn>
                <a:cxn ang="0">
                  <a:pos x="144" y="31"/>
                </a:cxn>
                <a:cxn ang="0">
                  <a:pos x="117" y="24"/>
                </a:cxn>
                <a:cxn ang="0">
                  <a:pos x="78" y="0"/>
                </a:cxn>
                <a:cxn ang="0">
                  <a:pos x="54" y="12"/>
                </a:cxn>
              </a:cxnLst>
              <a:rect l="0" t="0" r="r" b="b"/>
              <a:pathLst>
                <a:path w="214" h="290">
                  <a:moveTo>
                    <a:pt x="54" y="12"/>
                  </a:moveTo>
                  <a:lnTo>
                    <a:pt x="62" y="30"/>
                  </a:lnTo>
                  <a:lnTo>
                    <a:pt x="47" y="41"/>
                  </a:lnTo>
                  <a:lnTo>
                    <a:pt x="46" y="87"/>
                  </a:lnTo>
                  <a:lnTo>
                    <a:pt x="38" y="57"/>
                  </a:lnTo>
                  <a:lnTo>
                    <a:pt x="7" y="86"/>
                  </a:lnTo>
                  <a:lnTo>
                    <a:pt x="0" y="169"/>
                  </a:lnTo>
                  <a:lnTo>
                    <a:pt x="20" y="210"/>
                  </a:lnTo>
                  <a:lnTo>
                    <a:pt x="22" y="231"/>
                  </a:lnTo>
                  <a:lnTo>
                    <a:pt x="23" y="248"/>
                  </a:lnTo>
                  <a:lnTo>
                    <a:pt x="22" y="263"/>
                  </a:lnTo>
                  <a:lnTo>
                    <a:pt x="18" y="290"/>
                  </a:lnTo>
                  <a:lnTo>
                    <a:pt x="102" y="285"/>
                  </a:lnTo>
                  <a:lnTo>
                    <a:pt x="213" y="275"/>
                  </a:lnTo>
                  <a:lnTo>
                    <a:pt x="193" y="269"/>
                  </a:lnTo>
                  <a:lnTo>
                    <a:pt x="182" y="254"/>
                  </a:lnTo>
                  <a:lnTo>
                    <a:pt x="199" y="241"/>
                  </a:lnTo>
                  <a:lnTo>
                    <a:pt x="199" y="225"/>
                  </a:lnTo>
                  <a:lnTo>
                    <a:pt x="191" y="211"/>
                  </a:lnTo>
                  <a:lnTo>
                    <a:pt x="199" y="201"/>
                  </a:lnTo>
                  <a:lnTo>
                    <a:pt x="214" y="202"/>
                  </a:lnTo>
                  <a:lnTo>
                    <a:pt x="211" y="162"/>
                  </a:lnTo>
                  <a:lnTo>
                    <a:pt x="207" y="138"/>
                  </a:lnTo>
                  <a:lnTo>
                    <a:pt x="198" y="123"/>
                  </a:lnTo>
                  <a:lnTo>
                    <a:pt x="189" y="114"/>
                  </a:lnTo>
                  <a:lnTo>
                    <a:pt x="175" y="111"/>
                  </a:lnTo>
                  <a:lnTo>
                    <a:pt x="162" y="111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33" y="138"/>
                  </a:lnTo>
                  <a:lnTo>
                    <a:pt x="126" y="135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1"/>
                  </a:lnTo>
                  <a:lnTo>
                    <a:pt x="144" y="110"/>
                  </a:lnTo>
                  <a:lnTo>
                    <a:pt x="144" y="99"/>
                  </a:lnTo>
                  <a:lnTo>
                    <a:pt x="160" y="87"/>
                  </a:lnTo>
                  <a:lnTo>
                    <a:pt x="144" y="49"/>
                  </a:lnTo>
                  <a:lnTo>
                    <a:pt x="144" y="31"/>
                  </a:lnTo>
                  <a:lnTo>
                    <a:pt x="117" y="24"/>
                  </a:lnTo>
                  <a:lnTo>
                    <a:pt x="78" y="0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5838932" y="2967662"/>
              <a:ext cx="562817" cy="1007038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176" y="0"/>
                </a:cxn>
                <a:cxn ang="0">
                  <a:pos x="197" y="47"/>
                </a:cxn>
                <a:cxn ang="0">
                  <a:pos x="224" y="243"/>
                </a:cxn>
                <a:cxn ang="0">
                  <a:pos x="232" y="269"/>
                </a:cxn>
                <a:cxn ang="0">
                  <a:pos x="211" y="321"/>
                </a:cxn>
                <a:cxn ang="0">
                  <a:pos x="211" y="357"/>
                </a:cxn>
                <a:cxn ang="0">
                  <a:pos x="187" y="353"/>
                </a:cxn>
                <a:cxn ang="0">
                  <a:pos x="188" y="383"/>
                </a:cxn>
                <a:cxn ang="0">
                  <a:pos x="163" y="371"/>
                </a:cxn>
                <a:cxn ang="0">
                  <a:pos x="150" y="375"/>
                </a:cxn>
                <a:cxn ang="0">
                  <a:pos x="131" y="372"/>
                </a:cxn>
                <a:cxn ang="0">
                  <a:pos x="117" y="326"/>
                </a:cxn>
                <a:cxn ang="0">
                  <a:pos x="90" y="312"/>
                </a:cxn>
                <a:cxn ang="0">
                  <a:pos x="90" y="263"/>
                </a:cxn>
                <a:cxn ang="0">
                  <a:pos x="63" y="269"/>
                </a:cxn>
                <a:cxn ang="0">
                  <a:pos x="48" y="233"/>
                </a:cxn>
                <a:cxn ang="0">
                  <a:pos x="0" y="191"/>
                </a:cxn>
                <a:cxn ang="0">
                  <a:pos x="35" y="125"/>
                </a:cxn>
                <a:cxn ang="0">
                  <a:pos x="25" y="94"/>
                </a:cxn>
                <a:cxn ang="0">
                  <a:pos x="60" y="88"/>
                </a:cxn>
                <a:cxn ang="0">
                  <a:pos x="63" y="45"/>
                </a:cxn>
                <a:cxn ang="0">
                  <a:pos x="43" y="22"/>
                </a:cxn>
              </a:cxnLst>
              <a:rect l="0" t="0" r="r" b="b"/>
              <a:pathLst>
                <a:path w="232" h="383">
                  <a:moveTo>
                    <a:pt x="43" y="22"/>
                  </a:moveTo>
                  <a:lnTo>
                    <a:pt x="176" y="0"/>
                  </a:lnTo>
                  <a:lnTo>
                    <a:pt x="197" y="47"/>
                  </a:lnTo>
                  <a:lnTo>
                    <a:pt x="224" y="243"/>
                  </a:lnTo>
                  <a:lnTo>
                    <a:pt x="232" y="269"/>
                  </a:lnTo>
                  <a:lnTo>
                    <a:pt x="211" y="321"/>
                  </a:lnTo>
                  <a:lnTo>
                    <a:pt x="211" y="357"/>
                  </a:lnTo>
                  <a:lnTo>
                    <a:pt x="187" y="353"/>
                  </a:lnTo>
                  <a:lnTo>
                    <a:pt x="188" y="383"/>
                  </a:lnTo>
                  <a:lnTo>
                    <a:pt x="163" y="371"/>
                  </a:lnTo>
                  <a:lnTo>
                    <a:pt x="150" y="375"/>
                  </a:lnTo>
                  <a:lnTo>
                    <a:pt x="131" y="372"/>
                  </a:lnTo>
                  <a:lnTo>
                    <a:pt x="117" y="326"/>
                  </a:lnTo>
                  <a:lnTo>
                    <a:pt x="90" y="312"/>
                  </a:lnTo>
                  <a:lnTo>
                    <a:pt x="90" y="263"/>
                  </a:lnTo>
                  <a:lnTo>
                    <a:pt x="63" y="269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35" y="125"/>
                  </a:lnTo>
                  <a:lnTo>
                    <a:pt x="25" y="94"/>
                  </a:lnTo>
                  <a:lnTo>
                    <a:pt x="60" y="88"/>
                  </a:lnTo>
                  <a:lnTo>
                    <a:pt x="63" y="45"/>
                  </a:lnTo>
                  <a:lnTo>
                    <a:pt x="43" y="22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338427" y="3375704"/>
              <a:ext cx="892465" cy="79799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1" y="0"/>
                </a:cxn>
                <a:cxn ang="0">
                  <a:pos x="195" y="0"/>
                </a:cxn>
                <a:cxn ang="0">
                  <a:pos x="221" y="9"/>
                </a:cxn>
                <a:cxn ang="0">
                  <a:pos x="207" y="35"/>
                </a:cxn>
                <a:cxn ang="0">
                  <a:pos x="254" y="78"/>
                </a:cxn>
                <a:cxn ang="0">
                  <a:pos x="269" y="114"/>
                </a:cxn>
                <a:cxn ang="0">
                  <a:pos x="297" y="105"/>
                </a:cxn>
                <a:cxn ang="0">
                  <a:pos x="296" y="156"/>
                </a:cxn>
                <a:cxn ang="0">
                  <a:pos x="324" y="171"/>
                </a:cxn>
                <a:cxn ang="0">
                  <a:pos x="337" y="216"/>
                </a:cxn>
                <a:cxn ang="0">
                  <a:pos x="357" y="220"/>
                </a:cxn>
                <a:cxn ang="0">
                  <a:pos x="368" y="239"/>
                </a:cxn>
                <a:cxn ang="0">
                  <a:pos x="343" y="265"/>
                </a:cxn>
                <a:cxn ang="0">
                  <a:pos x="335" y="295"/>
                </a:cxn>
                <a:cxn ang="0">
                  <a:pos x="300" y="303"/>
                </a:cxn>
                <a:cxn ang="0">
                  <a:pos x="309" y="270"/>
                </a:cxn>
                <a:cxn ang="0">
                  <a:pos x="171" y="282"/>
                </a:cxn>
                <a:cxn ang="0">
                  <a:pos x="72" y="294"/>
                </a:cxn>
                <a:cxn ang="0">
                  <a:pos x="66" y="262"/>
                </a:cxn>
                <a:cxn ang="0">
                  <a:pos x="59" y="165"/>
                </a:cxn>
                <a:cxn ang="0">
                  <a:pos x="58" y="112"/>
                </a:cxn>
                <a:cxn ang="0">
                  <a:pos x="25" y="88"/>
                </a:cxn>
                <a:cxn ang="0">
                  <a:pos x="37" y="66"/>
                </a:cxn>
                <a:cxn ang="0">
                  <a:pos x="21" y="54"/>
                </a:cxn>
                <a:cxn ang="0">
                  <a:pos x="0" y="10"/>
                </a:cxn>
              </a:cxnLst>
              <a:rect l="0" t="0" r="r" b="b"/>
              <a:pathLst>
                <a:path w="368" h="303">
                  <a:moveTo>
                    <a:pt x="0" y="10"/>
                  </a:moveTo>
                  <a:lnTo>
                    <a:pt x="161" y="0"/>
                  </a:lnTo>
                  <a:lnTo>
                    <a:pt x="195" y="0"/>
                  </a:lnTo>
                  <a:lnTo>
                    <a:pt x="221" y="9"/>
                  </a:lnTo>
                  <a:lnTo>
                    <a:pt x="207" y="35"/>
                  </a:lnTo>
                  <a:lnTo>
                    <a:pt x="254" y="78"/>
                  </a:lnTo>
                  <a:lnTo>
                    <a:pt x="269" y="114"/>
                  </a:lnTo>
                  <a:lnTo>
                    <a:pt x="297" y="105"/>
                  </a:lnTo>
                  <a:lnTo>
                    <a:pt x="296" y="156"/>
                  </a:lnTo>
                  <a:lnTo>
                    <a:pt x="324" y="171"/>
                  </a:lnTo>
                  <a:lnTo>
                    <a:pt x="337" y="216"/>
                  </a:lnTo>
                  <a:lnTo>
                    <a:pt x="357" y="220"/>
                  </a:lnTo>
                  <a:lnTo>
                    <a:pt x="368" y="239"/>
                  </a:lnTo>
                  <a:lnTo>
                    <a:pt x="343" y="265"/>
                  </a:lnTo>
                  <a:lnTo>
                    <a:pt x="335" y="295"/>
                  </a:lnTo>
                  <a:lnTo>
                    <a:pt x="300" y="303"/>
                  </a:lnTo>
                  <a:lnTo>
                    <a:pt x="309" y="270"/>
                  </a:lnTo>
                  <a:lnTo>
                    <a:pt x="171" y="282"/>
                  </a:lnTo>
                  <a:lnTo>
                    <a:pt x="72" y="294"/>
                  </a:lnTo>
                  <a:lnTo>
                    <a:pt x="66" y="262"/>
                  </a:lnTo>
                  <a:lnTo>
                    <a:pt x="59" y="165"/>
                  </a:lnTo>
                  <a:lnTo>
                    <a:pt x="58" y="112"/>
                  </a:lnTo>
                  <a:lnTo>
                    <a:pt x="25" y="88"/>
                  </a:lnTo>
                  <a:lnTo>
                    <a:pt x="37" y="66"/>
                  </a:lnTo>
                  <a:lnTo>
                    <a:pt x="21" y="5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315315" y="3040025"/>
              <a:ext cx="438192" cy="77789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" y="32"/>
                </a:cxn>
                <a:cxn ang="0">
                  <a:pos x="41" y="30"/>
                </a:cxn>
                <a:cxn ang="0">
                  <a:pos x="48" y="24"/>
                </a:cxn>
                <a:cxn ang="0">
                  <a:pos x="53" y="6"/>
                </a:cxn>
                <a:cxn ang="0">
                  <a:pos x="140" y="0"/>
                </a:cxn>
                <a:cxn ang="0">
                  <a:pos x="180" y="209"/>
                </a:cxn>
                <a:cxn ang="0">
                  <a:pos x="177" y="207"/>
                </a:cxn>
                <a:cxn ang="0">
                  <a:pos x="147" y="219"/>
                </a:cxn>
                <a:cxn ang="0">
                  <a:pos x="126" y="275"/>
                </a:cxn>
                <a:cxn ang="0">
                  <a:pos x="95" y="267"/>
                </a:cxn>
                <a:cxn ang="0">
                  <a:pos x="59" y="288"/>
                </a:cxn>
                <a:cxn ang="0">
                  <a:pos x="12" y="296"/>
                </a:cxn>
                <a:cxn ang="0">
                  <a:pos x="33" y="241"/>
                </a:cxn>
                <a:cxn ang="0">
                  <a:pos x="24" y="210"/>
                </a:cxn>
                <a:cxn ang="0">
                  <a:pos x="0" y="21"/>
                </a:cxn>
              </a:cxnLst>
              <a:rect l="0" t="0" r="r" b="b"/>
              <a:pathLst>
                <a:path w="180" h="296">
                  <a:moveTo>
                    <a:pt x="0" y="21"/>
                  </a:moveTo>
                  <a:lnTo>
                    <a:pt x="21" y="32"/>
                  </a:lnTo>
                  <a:lnTo>
                    <a:pt x="41" y="30"/>
                  </a:lnTo>
                  <a:lnTo>
                    <a:pt x="48" y="24"/>
                  </a:lnTo>
                  <a:lnTo>
                    <a:pt x="53" y="6"/>
                  </a:lnTo>
                  <a:lnTo>
                    <a:pt x="140" y="0"/>
                  </a:lnTo>
                  <a:lnTo>
                    <a:pt x="180" y="209"/>
                  </a:lnTo>
                  <a:lnTo>
                    <a:pt x="177" y="207"/>
                  </a:lnTo>
                  <a:lnTo>
                    <a:pt x="147" y="219"/>
                  </a:lnTo>
                  <a:lnTo>
                    <a:pt x="126" y="275"/>
                  </a:lnTo>
                  <a:lnTo>
                    <a:pt x="95" y="267"/>
                  </a:lnTo>
                  <a:lnTo>
                    <a:pt x="59" y="288"/>
                  </a:lnTo>
                  <a:lnTo>
                    <a:pt x="12" y="296"/>
                  </a:lnTo>
                  <a:lnTo>
                    <a:pt x="33" y="241"/>
                  </a:lnTo>
                  <a:lnTo>
                    <a:pt x="24" y="21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657024" y="2881229"/>
              <a:ext cx="560807" cy="70151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4" y="50"/>
                </a:cxn>
                <a:cxn ang="0">
                  <a:pos x="126" y="54"/>
                </a:cxn>
                <a:cxn ang="0">
                  <a:pos x="175" y="31"/>
                </a:cxn>
                <a:cxn ang="0">
                  <a:pos x="186" y="10"/>
                </a:cxn>
                <a:cxn ang="0">
                  <a:pos x="215" y="0"/>
                </a:cxn>
                <a:cxn ang="0">
                  <a:pos x="231" y="101"/>
                </a:cxn>
                <a:cxn ang="0">
                  <a:pos x="219" y="112"/>
                </a:cxn>
                <a:cxn ang="0">
                  <a:pos x="222" y="182"/>
                </a:cxn>
                <a:cxn ang="0">
                  <a:pos x="199" y="188"/>
                </a:cxn>
                <a:cxn ang="0">
                  <a:pos x="186" y="227"/>
                </a:cxn>
                <a:cxn ang="0">
                  <a:pos x="168" y="222"/>
                </a:cxn>
                <a:cxn ang="0">
                  <a:pos x="162" y="267"/>
                </a:cxn>
                <a:cxn ang="0">
                  <a:pos x="136" y="248"/>
                </a:cxn>
                <a:cxn ang="0">
                  <a:pos x="85" y="260"/>
                </a:cxn>
                <a:cxn ang="0">
                  <a:pos x="63" y="243"/>
                </a:cxn>
                <a:cxn ang="0">
                  <a:pos x="34" y="242"/>
                </a:cxn>
                <a:cxn ang="0">
                  <a:pos x="19" y="167"/>
                </a:cxn>
                <a:cxn ang="0">
                  <a:pos x="0" y="60"/>
                </a:cxn>
              </a:cxnLst>
              <a:rect l="0" t="0" r="r" b="b"/>
              <a:pathLst>
                <a:path w="231" h="267">
                  <a:moveTo>
                    <a:pt x="0" y="60"/>
                  </a:moveTo>
                  <a:lnTo>
                    <a:pt x="104" y="50"/>
                  </a:lnTo>
                  <a:lnTo>
                    <a:pt x="126" y="54"/>
                  </a:lnTo>
                  <a:lnTo>
                    <a:pt x="175" y="31"/>
                  </a:lnTo>
                  <a:lnTo>
                    <a:pt x="186" y="10"/>
                  </a:lnTo>
                  <a:lnTo>
                    <a:pt x="215" y="0"/>
                  </a:lnTo>
                  <a:lnTo>
                    <a:pt x="231" y="101"/>
                  </a:lnTo>
                  <a:lnTo>
                    <a:pt x="219" y="112"/>
                  </a:lnTo>
                  <a:lnTo>
                    <a:pt x="222" y="182"/>
                  </a:lnTo>
                  <a:lnTo>
                    <a:pt x="199" y="188"/>
                  </a:lnTo>
                  <a:lnTo>
                    <a:pt x="186" y="227"/>
                  </a:lnTo>
                  <a:lnTo>
                    <a:pt x="168" y="222"/>
                  </a:lnTo>
                  <a:lnTo>
                    <a:pt x="162" y="267"/>
                  </a:lnTo>
                  <a:lnTo>
                    <a:pt x="136" y="248"/>
                  </a:lnTo>
                  <a:lnTo>
                    <a:pt x="85" y="260"/>
                  </a:lnTo>
                  <a:lnTo>
                    <a:pt x="63" y="243"/>
                  </a:lnTo>
                  <a:lnTo>
                    <a:pt x="34" y="242"/>
                  </a:lnTo>
                  <a:lnTo>
                    <a:pt x="19" y="167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156520" y="3514398"/>
              <a:ext cx="986937" cy="594978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99" y="212"/>
                </a:cxn>
                <a:cxn ang="0">
                  <a:pos x="99" y="202"/>
                </a:cxn>
                <a:cxn ang="0">
                  <a:pos x="338" y="169"/>
                </a:cxn>
                <a:cxn ang="0">
                  <a:pos x="342" y="152"/>
                </a:cxn>
                <a:cxn ang="0">
                  <a:pos x="377" y="139"/>
                </a:cxn>
                <a:cxn ang="0">
                  <a:pos x="381" y="121"/>
                </a:cxn>
                <a:cxn ang="0">
                  <a:pos x="396" y="115"/>
                </a:cxn>
                <a:cxn ang="0">
                  <a:pos x="407" y="88"/>
                </a:cxn>
                <a:cxn ang="0">
                  <a:pos x="374" y="61"/>
                </a:cxn>
                <a:cxn ang="0">
                  <a:pos x="368" y="25"/>
                </a:cxn>
                <a:cxn ang="0">
                  <a:pos x="342" y="7"/>
                </a:cxn>
                <a:cxn ang="0">
                  <a:pos x="289" y="17"/>
                </a:cxn>
                <a:cxn ang="0">
                  <a:pos x="264" y="1"/>
                </a:cxn>
                <a:cxn ang="0">
                  <a:pos x="240" y="0"/>
                </a:cxn>
                <a:cxn ang="0">
                  <a:pos x="245" y="25"/>
                </a:cxn>
                <a:cxn ang="0">
                  <a:pos x="212" y="38"/>
                </a:cxn>
                <a:cxn ang="0">
                  <a:pos x="190" y="94"/>
                </a:cxn>
                <a:cxn ang="0">
                  <a:pos x="160" y="85"/>
                </a:cxn>
                <a:cxn ang="0">
                  <a:pos x="124" y="106"/>
                </a:cxn>
                <a:cxn ang="0">
                  <a:pos x="78" y="114"/>
                </a:cxn>
                <a:cxn ang="0">
                  <a:pos x="78" y="146"/>
                </a:cxn>
                <a:cxn ang="0">
                  <a:pos x="55" y="145"/>
                </a:cxn>
                <a:cxn ang="0">
                  <a:pos x="56" y="173"/>
                </a:cxn>
                <a:cxn ang="0">
                  <a:pos x="32" y="162"/>
                </a:cxn>
                <a:cxn ang="0">
                  <a:pos x="18" y="167"/>
                </a:cxn>
                <a:cxn ang="0">
                  <a:pos x="30" y="186"/>
                </a:cxn>
                <a:cxn ang="0">
                  <a:pos x="5" y="211"/>
                </a:cxn>
                <a:cxn ang="0">
                  <a:pos x="0" y="226"/>
                </a:cxn>
              </a:cxnLst>
              <a:rect l="0" t="0" r="r" b="b"/>
              <a:pathLst>
                <a:path w="407" h="226">
                  <a:moveTo>
                    <a:pt x="0" y="226"/>
                  </a:moveTo>
                  <a:lnTo>
                    <a:pt x="99" y="212"/>
                  </a:lnTo>
                  <a:lnTo>
                    <a:pt x="99" y="202"/>
                  </a:lnTo>
                  <a:lnTo>
                    <a:pt x="338" y="169"/>
                  </a:lnTo>
                  <a:lnTo>
                    <a:pt x="342" y="152"/>
                  </a:lnTo>
                  <a:lnTo>
                    <a:pt x="377" y="139"/>
                  </a:lnTo>
                  <a:lnTo>
                    <a:pt x="381" y="121"/>
                  </a:lnTo>
                  <a:lnTo>
                    <a:pt x="396" y="115"/>
                  </a:lnTo>
                  <a:lnTo>
                    <a:pt x="407" y="88"/>
                  </a:lnTo>
                  <a:lnTo>
                    <a:pt x="374" y="61"/>
                  </a:lnTo>
                  <a:lnTo>
                    <a:pt x="368" y="25"/>
                  </a:lnTo>
                  <a:lnTo>
                    <a:pt x="342" y="7"/>
                  </a:lnTo>
                  <a:lnTo>
                    <a:pt x="289" y="17"/>
                  </a:lnTo>
                  <a:lnTo>
                    <a:pt x="264" y="1"/>
                  </a:lnTo>
                  <a:lnTo>
                    <a:pt x="240" y="0"/>
                  </a:lnTo>
                  <a:lnTo>
                    <a:pt x="245" y="25"/>
                  </a:lnTo>
                  <a:lnTo>
                    <a:pt x="212" y="38"/>
                  </a:lnTo>
                  <a:lnTo>
                    <a:pt x="190" y="94"/>
                  </a:lnTo>
                  <a:lnTo>
                    <a:pt x="160" y="85"/>
                  </a:lnTo>
                  <a:lnTo>
                    <a:pt x="124" y="106"/>
                  </a:lnTo>
                  <a:lnTo>
                    <a:pt x="78" y="114"/>
                  </a:lnTo>
                  <a:lnTo>
                    <a:pt x="78" y="146"/>
                  </a:lnTo>
                  <a:lnTo>
                    <a:pt x="55" y="145"/>
                  </a:lnTo>
                  <a:lnTo>
                    <a:pt x="56" y="173"/>
                  </a:lnTo>
                  <a:lnTo>
                    <a:pt x="32" y="162"/>
                  </a:lnTo>
                  <a:lnTo>
                    <a:pt x="18" y="167"/>
                  </a:lnTo>
                  <a:lnTo>
                    <a:pt x="30" y="186"/>
                  </a:lnTo>
                  <a:lnTo>
                    <a:pt x="5" y="211"/>
                  </a:lnTo>
                  <a:lnTo>
                    <a:pt x="0" y="226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6090188" y="3898318"/>
              <a:ext cx="1139703" cy="450253"/>
            </a:xfrm>
            <a:custGeom>
              <a:avLst/>
              <a:gdLst/>
              <a:ahLst/>
              <a:cxnLst>
                <a:cxn ang="0">
                  <a:pos x="28" y="78"/>
                </a:cxn>
                <a:cxn ang="0">
                  <a:pos x="28" y="81"/>
                </a:cxn>
                <a:cxn ang="0">
                  <a:pos x="20" y="97"/>
                </a:cxn>
                <a:cxn ang="0">
                  <a:pos x="29" y="119"/>
                </a:cxn>
                <a:cxn ang="0">
                  <a:pos x="0" y="138"/>
                </a:cxn>
                <a:cxn ang="0">
                  <a:pos x="6" y="171"/>
                </a:cxn>
                <a:cxn ang="0">
                  <a:pos x="129" y="161"/>
                </a:cxn>
                <a:cxn ang="0">
                  <a:pos x="275" y="144"/>
                </a:cxn>
                <a:cxn ang="0">
                  <a:pos x="348" y="131"/>
                </a:cxn>
                <a:cxn ang="0">
                  <a:pos x="363" y="87"/>
                </a:cxn>
                <a:cxn ang="0">
                  <a:pos x="389" y="85"/>
                </a:cxn>
                <a:cxn ang="0">
                  <a:pos x="469" y="0"/>
                </a:cxn>
                <a:cxn ang="0">
                  <a:pos x="365" y="21"/>
                </a:cxn>
                <a:cxn ang="0">
                  <a:pos x="123" y="56"/>
                </a:cxn>
                <a:cxn ang="0">
                  <a:pos x="125" y="66"/>
                </a:cxn>
                <a:cxn ang="0">
                  <a:pos x="28" y="78"/>
                </a:cxn>
              </a:cxnLst>
              <a:rect l="0" t="0" r="r" b="b"/>
              <a:pathLst>
                <a:path w="469" h="171">
                  <a:moveTo>
                    <a:pt x="28" y="78"/>
                  </a:moveTo>
                  <a:lnTo>
                    <a:pt x="28" y="81"/>
                  </a:lnTo>
                  <a:lnTo>
                    <a:pt x="20" y="97"/>
                  </a:lnTo>
                  <a:lnTo>
                    <a:pt x="29" y="119"/>
                  </a:lnTo>
                  <a:lnTo>
                    <a:pt x="0" y="138"/>
                  </a:lnTo>
                  <a:lnTo>
                    <a:pt x="6" y="171"/>
                  </a:lnTo>
                  <a:lnTo>
                    <a:pt x="129" y="161"/>
                  </a:lnTo>
                  <a:lnTo>
                    <a:pt x="275" y="144"/>
                  </a:lnTo>
                  <a:lnTo>
                    <a:pt x="348" y="131"/>
                  </a:lnTo>
                  <a:lnTo>
                    <a:pt x="363" y="87"/>
                  </a:lnTo>
                  <a:lnTo>
                    <a:pt x="389" y="85"/>
                  </a:lnTo>
                  <a:lnTo>
                    <a:pt x="469" y="0"/>
                  </a:lnTo>
                  <a:lnTo>
                    <a:pt x="365" y="21"/>
                  </a:lnTo>
                  <a:lnTo>
                    <a:pt x="123" y="56"/>
                  </a:lnTo>
                  <a:lnTo>
                    <a:pt x="125" y="66"/>
                  </a:lnTo>
                  <a:lnTo>
                    <a:pt x="28" y="78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979636" y="4314401"/>
              <a:ext cx="466333" cy="880406"/>
            </a:xfrm>
            <a:custGeom>
              <a:avLst/>
              <a:gdLst/>
              <a:ahLst/>
              <a:cxnLst>
                <a:cxn ang="0">
                  <a:pos x="54" y="11"/>
                </a:cxn>
                <a:cxn ang="0">
                  <a:pos x="25" y="68"/>
                </a:cxn>
                <a:cxn ang="0">
                  <a:pos x="0" y="105"/>
                </a:cxn>
                <a:cxn ang="0">
                  <a:pos x="8" y="149"/>
                </a:cxn>
                <a:cxn ang="0">
                  <a:pos x="38" y="209"/>
                </a:cxn>
                <a:cxn ang="0">
                  <a:pos x="15" y="270"/>
                </a:cxn>
                <a:cxn ang="0">
                  <a:pos x="5" y="302"/>
                </a:cxn>
                <a:cxn ang="0">
                  <a:pos x="117" y="289"/>
                </a:cxn>
                <a:cxn ang="0">
                  <a:pos x="122" y="330"/>
                </a:cxn>
                <a:cxn ang="0">
                  <a:pos x="145" y="335"/>
                </a:cxn>
                <a:cxn ang="0">
                  <a:pos x="151" y="314"/>
                </a:cxn>
                <a:cxn ang="0">
                  <a:pos x="192" y="308"/>
                </a:cxn>
                <a:cxn ang="0">
                  <a:pos x="183" y="240"/>
                </a:cxn>
                <a:cxn ang="0">
                  <a:pos x="181" y="0"/>
                </a:cxn>
                <a:cxn ang="0">
                  <a:pos x="54" y="11"/>
                </a:cxn>
              </a:cxnLst>
              <a:rect l="0" t="0" r="r" b="b"/>
              <a:pathLst>
                <a:path w="192" h="335">
                  <a:moveTo>
                    <a:pt x="54" y="11"/>
                  </a:moveTo>
                  <a:lnTo>
                    <a:pt x="25" y="68"/>
                  </a:lnTo>
                  <a:lnTo>
                    <a:pt x="0" y="105"/>
                  </a:lnTo>
                  <a:lnTo>
                    <a:pt x="8" y="149"/>
                  </a:lnTo>
                  <a:lnTo>
                    <a:pt x="38" y="209"/>
                  </a:lnTo>
                  <a:lnTo>
                    <a:pt x="15" y="270"/>
                  </a:lnTo>
                  <a:lnTo>
                    <a:pt x="5" y="302"/>
                  </a:lnTo>
                  <a:lnTo>
                    <a:pt x="117" y="289"/>
                  </a:lnTo>
                  <a:lnTo>
                    <a:pt x="122" y="330"/>
                  </a:lnTo>
                  <a:lnTo>
                    <a:pt x="145" y="335"/>
                  </a:lnTo>
                  <a:lnTo>
                    <a:pt x="151" y="314"/>
                  </a:lnTo>
                  <a:lnTo>
                    <a:pt x="192" y="308"/>
                  </a:lnTo>
                  <a:lnTo>
                    <a:pt x="183" y="240"/>
                  </a:lnTo>
                  <a:lnTo>
                    <a:pt x="181" y="0"/>
                  </a:lnTo>
                  <a:lnTo>
                    <a:pt x="54" y="11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6415817" y="4272190"/>
              <a:ext cx="526635" cy="88844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41" y="0"/>
                </a:cxn>
                <a:cxn ang="0">
                  <a:pos x="186" y="156"/>
                </a:cxn>
                <a:cxn ang="0">
                  <a:pos x="217" y="181"/>
                </a:cxn>
                <a:cxn ang="0">
                  <a:pos x="192" y="227"/>
                </a:cxn>
                <a:cxn ang="0">
                  <a:pos x="216" y="271"/>
                </a:cxn>
                <a:cxn ang="0">
                  <a:pos x="72" y="287"/>
                </a:cxn>
                <a:cxn ang="0">
                  <a:pos x="78" y="325"/>
                </a:cxn>
                <a:cxn ang="0">
                  <a:pos x="57" y="338"/>
                </a:cxn>
                <a:cxn ang="0">
                  <a:pos x="40" y="290"/>
                </a:cxn>
                <a:cxn ang="0">
                  <a:pos x="30" y="329"/>
                </a:cxn>
                <a:cxn ang="0">
                  <a:pos x="12" y="325"/>
                </a:cxn>
                <a:cxn ang="0">
                  <a:pos x="6" y="286"/>
                </a:cxn>
                <a:cxn ang="0">
                  <a:pos x="1" y="252"/>
                </a:cxn>
                <a:cxn ang="0">
                  <a:pos x="0" y="17"/>
                </a:cxn>
              </a:cxnLst>
              <a:rect l="0" t="0" r="r" b="b"/>
              <a:pathLst>
                <a:path w="217" h="338">
                  <a:moveTo>
                    <a:pt x="0" y="17"/>
                  </a:moveTo>
                  <a:lnTo>
                    <a:pt x="141" y="0"/>
                  </a:lnTo>
                  <a:lnTo>
                    <a:pt x="186" y="156"/>
                  </a:lnTo>
                  <a:lnTo>
                    <a:pt x="217" y="181"/>
                  </a:lnTo>
                  <a:lnTo>
                    <a:pt x="192" y="227"/>
                  </a:lnTo>
                  <a:lnTo>
                    <a:pt x="216" y="271"/>
                  </a:lnTo>
                  <a:lnTo>
                    <a:pt x="72" y="287"/>
                  </a:lnTo>
                  <a:lnTo>
                    <a:pt x="78" y="325"/>
                  </a:lnTo>
                  <a:lnTo>
                    <a:pt x="57" y="338"/>
                  </a:lnTo>
                  <a:lnTo>
                    <a:pt x="40" y="290"/>
                  </a:lnTo>
                  <a:lnTo>
                    <a:pt x="30" y="329"/>
                  </a:lnTo>
                  <a:lnTo>
                    <a:pt x="12" y="325"/>
                  </a:lnTo>
                  <a:lnTo>
                    <a:pt x="6" y="286"/>
                  </a:lnTo>
                  <a:lnTo>
                    <a:pt x="1" y="252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6757527" y="4227968"/>
              <a:ext cx="729652" cy="81809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9"/>
                </a:cxn>
                <a:cxn ang="0">
                  <a:pos x="73" y="6"/>
                </a:cxn>
                <a:cxn ang="0">
                  <a:pos x="135" y="0"/>
                </a:cxn>
                <a:cxn ang="0">
                  <a:pos x="126" y="16"/>
                </a:cxn>
                <a:cxn ang="0">
                  <a:pos x="145" y="16"/>
                </a:cxn>
                <a:cxn ang="0">
                  <a:pos x="252" y="112"/>
                </a:cxn>
                <a:cxn ang="0">
                  <a:pos x="294" y="174"/>
                </a:cxn>
                <a:cxn ang="0">
                  <a:pos x="300" y="216"/>
                </a:cxn>
                <a:cxn ang="0">
                  <a:pos x="286" y="226"/>
                </a:cxn>
                <a:cxn ang="0">
                  <a:pos x="294" y="268"/>
                </a:cxn>
                <a:cxn ang="0">
                  <a:pos x="264" y="270"/>
                </a:cxn>
                <a:cxn ang="0">
                  <a:pos x="264" y="306"/>
                </a:cxn>
                <a:cxn ang="0">
                  <a:pos x="240" y="288"/>
                </a:cxn>
                <a:cxn ang="0">
                  <a:pos x="86" y="311"/>
                </a:cxn>
                <a:cxn ang="0">
                  <a:pos x="51" y="244"/>
                </a:cxn>
                <a:cxn ang="0">
                  <a:pos x="76" y="198"/>
                </a:cxn>
                <a:cxn ang="0">
                  <a:pos x="43" y="175"/>
                </a:cxn>
                <a:cxn ang="0">
                  <a:pos x="0" y="19"/>
                </a:cxn>
              </a:cxnLst>
              <a:rect l="0" t="0" r="r" b="b"/>
              <a:pathLst>
                <a:path w="300" h="311">
                  <a:moveTo>
                    <a:pt x="0" y="19"/>
                  </a:moveTo>
                  <a:lnTo>
                    <a:pt x="3" y="19"/>
                  </a:lnTo>
                  <a:lnTo>
                    <a:pt x="73" y="6"/>
                  </a:lnTo>
                  <a:lnTo>
                    <a:pt x="135" y="0"/>
                  </a:lnTo>
                  <a:lnTo>
                    <a:pt x="126" y="16"/>
                  </a:lnTo>
                  <a:lnTo>
                    <a:pt x="145" y="16"/>
                  </a:lnTo>
                  <a:lnTo>
                    <a:pt x="252" y="112"/>
                  </a:lnTo>
                  <a:lnTo>
                    <a:pt x="294" y="174"/>
                  </a:lnTo>
                  <a:lnTo>
                    <a:pt x="300" y="216"/>
                  </a:lnTo>
                  <a:lnTo>
                    <a:pt x="286" y="226"/>
                  </a:lnTo>
                  <a:lnTo>
                    <a:pt x="294" y="268"/>
                  </a:lnTo>
                  <a:lnTo>
                    <a:pt x="264" y="270"/>
                  </a:lnTo>
                  <a:lnTo>
                    <a:pt x="264" y="306"/>
                  </a:lnTo>
                  <a:lnTo>
                    <a:pt x="240" y="288"/>
                  </a:lnTo>
                  <a:lnTo>
                    <a:pt x="86" y="311"/>
                  </a:lnTo>
                  <a:lnTo>
                    <a:pt x="51" y="244"/>
                  </a:lnTo>
                  <a:lnTo>
                    <a:pt x="76" y="198"/>
                  </a:lnTo>
                  <a:lnTo>
                    <a:pt x="43" y="175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7065066" y="4117416"/>
              <a:ext cx="663319" cy="570857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32" y="18"/>
                </a:cxn>
                <a:cxn ang="0">
                  <a:pos x="114" y="0"/>
                </a:cxn>
                <a:cxn ang="0">
                  <a:pos x="139" y="12"/>
                </a:cxn>
                <a:cxn ang="0">
                  <a:pos x="192" y="3"/>
                </a:cxn>
                <a:cxn ang="0">
                  <a:pos x="235" y="34"/>
                </a:cxn>
                <a:cxn ang="0">
                  <a:pos x="274" y="58"/>
                </a:cxn>
                <a:cxn ang="0">
                  <a:pos x="252" y="123"/>
                </a:cxn>
                <a:cxn ang="0">
                  <a:pos x="219" y="156"/>
                </a:cxn>
                <a:cxn ang="0">
                  <a:pos x="183" y="166"/>
                </a:cxn>
                <a:cxn ang="0">
                  <a:pos x="190" y="192"/>
                </a:cxn>
                <a:cxn ang="0">
                  <a:pos x="168" y="217"/>
                </a:cxn>
                <a:cxn ang="0">
                  <a:pos x="126" y="156"/>
                </a:cxn>
                <a:cxn ang="0">
                  <a:pos x="18" y="58"/>
                </a:cxn>
                <a:cxn ang="0">
                  <a:pos x="0" y="58"/>
                </a:cxn>
                <a:cxn ang="0">
                  <a:pos x="10" y="39"/>
                </a:cxn>
              </a:cxnLst>
              <a:rect l="0" t="0" r="r" b="b"/>
              <a:pathLst>
                <a:path w="274" h="217">
                  <a:moveTo>
                    <a:pt x="10" y="39"/>
                  </a:moveTo>
                  <a:lnTo>
                    <a:pt x="32" y="18"/>
                  </a:lnTo>
                  <a:lnTo>
                    <a:pt x="114" y="0"/>
                  </a:lnTo>
                  <a:lnTo>
                    <a:pt x="139" y="12"/>
                  </a:lnTo>
                  <a:lnTo>
                    <a:pt x="192" y="3"/>
                  </a:lnTo>
                  <a:lnTo>
                    <a:pt x="235" y="34"/>
                  </a:lnTo>
                  <a:lnTo>
                    <a:pt x="274" y="58"/>
                  </a:lnTo>
                  <a:lnTo>
                    <a:pt x="252" y="123"/>
                  </a:lnTo>
                  <a:lnTo>
                    <a:pt x="219" y="156"/>
                  </a:lnTo>
                  <a:lnTo>
                    <a:pt x="183" y="166"/>
                  </a:lnTo>
                  <a:lnTo>
                    <a:pt x="190" y="192"/>
                  </a:lnTo>
                  <a:lnTo>
                    <a:pt x="168" y="217"/>
                  </a:lnTo>
                  <a:lnTo>
                    <a:pt x="126" y="156"/>
                  </a:lnTo>
                  <a:lnTo>
                    <a:pt x="18" y="58"/>
                  </a:lnTo>
                  <a:lnTo>
                    <a:pt x="0" y="58"/>
                  </a:lnTo>
                  <a:lnTo>
                    <a:pt x="10" y="39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590693" y="4933499"/>
              <a:ext cx="1246235" cy="91457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41" y="20"/>
                </a:cxn>
                <a:cxn ang="0">
                  <a:pos x="156" y="43"/>
                </a:cxn>
                <a:cxn ang="0">
                  <a:pos x="307" y="20"/>
                </a:cxn>
                <a:cxn ang="0">
                  <a:pos x="333" y="39"/>
                </a:cxn>
                <a:cxn ang="0">
                  <a:pos x="333" y="3"/>
                </a:cxn>
                <a:cxn ang="0">
                  <a:pos x="331" y="0"/>
                </a:cxn>
                <a:cxn ang="0">
                  <a:pos x="361" y="2"/>
                </a:cxn>
                <a:cxn ang="0">
                  <a:pos x="393" y="56"/>
                </a:cxn>
                <a:cxn ang="0">
                  <a:pos x="444" y="129"/>
                </a:cxn>
                <a:cxn ang="0">
                  <a:pos x="469" y="192"/>
                </a:cxn>
                <a:cxn ang="0">
                  <a:pos x="507" y="236"/>
                </a:cxn>
                <a:cxn ang="0">
                  <a:pos x="513" y="300"/>
                </a:cxn>
                <a:cxn ang="0">
                  <a:pos x="501" y="338"/>
                </a:cxn>
                <a:cxn ang="0">
                  <a:pos x="447" y="348"/>
                </a:cxn>
                <a:cxn ang="0">
                  <a:pos x="438" y="332"/>
                </a:cxn>
                <a:cxn ang="0">
                  <a:pos x="400" y="309"/>
                </a:cxn>
                <a:cxn ang="0">
                  <a:pos x="388" y="285"/>
                </a:cxn>
                <a:cxn ang="0">
                  <a:pos x="378" y="276"/>
                </a:cxn>
                <a:cxn ang="0">
                  <a:pos x="372" y="254"/>
                </a:cxn>
                <a:cxn ang="0">
                  <a:pos x="363" y="260"/>
                </a:cxn>
                <a:cxn ang="0">
                  <a:pos x="333" y="231"/>
                </a:cxn>
                <a:cxn ang="0">
                  <a:pos x="340" y="204"/>
                </a:cxn>
                <a:cxn ang="0">
                  <a:pos x="333" y="189"/>
                </a:cxn>
                <a:cxn ang="0">
                  <a:pos x="324" y="194"/>
                </a:cxn>
                <a:cxn ang="0">
                  <a:pos x="325" y="210"/>
                </a:cxn>
                <a:cxn ang="0">
                  <a:pos x="315" y="189"/>
                </a:cxn>
                <a:cxn ang="0">
                  <a:pos x="316" y="140"/>
                </a:cxn>
                <a:cxn ang="0">
                  <a:pos x="297" y="111"/>
                </a:cxn>
                <a:cxn ang="0">
                  <a:pos x="249" y="87"/>
                </a:cxn>
                <a:cxn ang="0">
                  <a:pos x="225" y="60"/>
                </a:cxn>
                <a:cxn ang="0">
                  <a:pos x="198" y="57"/>
                </a:cxn>
                <a:cxn ang="0">
                  <a:pos x="187" y="74"/>
                </a:cxn>
                <a:cxn ang="0">
                  <a:pos x="147" y="86"/>
                </a:cxn>
                <a:cxn ang="0">
                  <a:pos x="124" y="74"/>
                </a:cxn>
                <a:cxn ang="0">
                  <a:pos x="112" y="56"/>
                </a:cxn>
                <a:cxn ang="0">
                  <a:pos x="37" y="72"/>
                </a:cxn>
                <a:cxn ang="0">
                  <a:pos x="21" y="59"/>
                </a:cxn>
                <a:cxn ang="0">
                  <a:pos x="4" y="73"/>
                </a:cxn>
                <a:cxn ang="0">
                  <a:pos x="0" y="34"/>
                </a:cxn>
              </a:cxnLst>
              <a:rect l="0" t="0" r="r" b="b"/>
              <a:pathLst>
                <a:path w="513" h="348">
                  <a:moveTo>
                    <a:pt x="0" y="34"/>
                  </a:moveTo>
                  <a:lnTo>
                    <a:pt x="141" y="20"/>
                  </a:lnTo>
                  <a:lnTo>
                    <a:pt x="156" y="43"/>
                  </a:lnTo>
                  <a:lnTo>
                    <a:pt x="307" y="20"/>
                  </a:lnTo>
                  <a:lnTo>
                    <a:pt x="333" y="39"/>
                  </a:lnTo>
                  <a:lnTo>
                    <a:pt x="333" y="3"/>
                  </a:lnTo>
                  <a:lnTo>
                    <a:pt x="331" y="0"/>
                  </a:lnTo>
                  <a:lnTo>
                    <a:pt x="361" y="2"/>
                  </a:lnTo>
                  <a:lnTo>
                    <a:pt x="393" y="56"/>
                  </a:lnTo>
                  <a:lnTo>
                    <a:pt x="444" y="129"/>
                  </a:lnTo>
                  <a:lnTo>
                    <a:pt x="469" y="192"/>
                  </a:lnTo>
                  <a:lnTo>
                    <a:pt x="507" y="236"/>
                  </a:lnTo>
                  <a:lnTo>
                    <a:pt x="513" y="300"/>
                  </a:lnTo>
                  <a:lnTo>
                    <a:pt x="501" y="338"/>
                  </a:lnTo>
                  <a:lnTo>
                    <a:pt x="447" y="348"/>
                  </a:lnTo>
                  <a:lnTo>
                    <a:pt x="438" y="332"/>
                  </a:lnTo>
                  <a:lnTo>
                    <a:pt x="400" y="309"/>
                  </a:lnTo>
                  <a:lnTo>
                    <a:pt x="388" y="285"/>
                  </a:lnTo>
                  <a:lnTo>
                    <a:pt x="378" y="276"/>
                  </a:lnTo>
                  <a:lnTo>
                    <a:pt x="372" y="254"/>
                  </a:lnTo>
                  <a:lnTo>
                    <a:pt x="363" y="260"/>
                  </a:lnTo>
                  <a:lnTo>
                    <a:pt x="333" y="231"/>
                  </a:lnTo>
                  <a:lnTo>
                    <a:pt x="340" y="204"/>
                  </a:lnTo>
                  <a:lnTo>
                    <a:pt x="333" y="189"/>
                  </a:lnTo>
                  <a:lnTo>
                    <a:pt x="324" y="194"/>
                  </a:lnTo>
                  <a:lnTo>
                    <a:pt x="325" y="210"/>
                  </a:lnTo>
                  <a:lnTo>
                    <a:pt x="315" y="189"/>
                  </a:lnTo>
                  <a:lnTo>
                    <a:pt x="316" y="140"/>
                  </a:lnTo>
                  <a:lnTo>
                    <a:pt x="297" y="111"/>
                  </a:lnTo>
                  <a:lnTo>
                    <a:pt x="249" y="87"/>
                  </a:lnTo>
                  <a:lnTo>
                    <a:pt x="225" y="60"/>
                  </a:lnTo>
                  <a:lnTo>
                    <a:pt x="198" y="57"/>
                  </a:lnTo>
                  <a:lnTo>
                    <a:pt x="187" y="74"/>
                  </a:lnTo>
                  <a:lnTo>
                    <a:pt x="147" y="86"/>
                  </a:lnTo>
                  <a:lnTo>
                    <a:pt x="124" y="74"/>
                  </a:lnTo>
                  <a:lnTo>
                    <a:pt x="112" y="56"/>
                  </a:lnTo>
                  <a:lnTo>
                    <a:pt x="37" y="72"/>
                  </a:lnTo>
                  <a:lnTo>
                    <a:pt x="21" y="59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6932403" y="3725453"/>
              <a:ext cx="1145732" cy="544726"/>
            </a:xfrm>
            <a:custGeom>
              <a:avLst/>
              <a:gdLst/>
              <a:ahLst/>
              <a:cxnLst>
                <a:cxn ang="0">
                  <a:pos x="16" y="153"/>
                </a:cxn>
                <a:cxn ang="0">
                  <a:pos x="0" y="197"/>
                </a:cxn>
                <a:cxn ang="0">
                  <a:pos x="61" y="191"/>
                </a:cxn>
                <a:cxn ang="0">
                  <a:pos x="85" y="171"/>
                </a:cxn>
                <a:cxn ang="0">
                  <a:pos x="168" y="149"/>
                </a:cxn>
                <a:cxn ang="0">
                  <a:pos x="191" y="161"/>
                </a:cxn>
                <a:cxn ang="0">
                  <a:pos x="246" y="153"/>
                </a:cxn>
                <a:cxn ang="0">
                  <a:pos x="246" y="156"/>
                </a:cxn>
                <a:cxn ang="0">
                  <a:pos x="328" y="207"/>
                </a:cxn>
                <a:cxn ang="0">
                  <a:pos x="376" y="192"/>
                </a:cxn>
                <a:cxn ang="0">
                  <a:pos x="403" y="135"/>
                </a:cxn>
                <a:cxn ang="0">
                  <a:pos x="450" y="119"/>
                </a:cxn>
                <a:cxn ang="0">
                  <a:pos x="472" y="77"/>
                </a:cxn>
                <a:cxn ang="0">
                  <a:pos x="471" y="26"/>
                </a:cxn>
                <a:cxn ang="0">
                  <a:pos x="465" y="68"/>
                </a:cxn>
                <a:cxn ang="0">
                  <a:pos x="439" y="104"/>
                </a:cxn>
                <a:cxn ang="0">
                  <a:pos x="429" y="101"/>
                </a:cxn>
                <a:cxn ang="0">
                  <a:pos x="394" y="111"/>
                </a:cxn>
                <a:cxn ang="0">
                  <a:pos x="394" y="99"/>
                </a:cxn>
                <a:cxn ang="0">
                  <a:pos x="429" y="87"/>
                </a:cxn>
                <a:cxn ang="0">
                  <a:pos x="397" y="83"/>
                </a:cxn>
                <a:cxn ang="0">
                  <a:pos x="433" y="72"/>
                </a:cxn>
                <a:cxn ang="0">
                  <a:pos x="447" y="78"/>
                </a:cxn>
                <a:cxn ang="0">
                  <a:pos x="454" y="38"/>
                </a:cxn>
                <a:cxn ang="0">
                  <a:pos x="445" y="29"/>
                </a:cxn>
                <a:cxn ang="0">
                  <a:pos x="402" y="45"/>
                </a:cxn>
                <a:cxn ang="0">
                  <a:pos x="403" y="21"/>
                </a:cxn>
                <a:cxn ang="0">
                  <a:pos x="421" y="27"/>
                </a:cxn>
                <a:cxn ang="0">
                  <a:pos x="445" y="9"/>
                </a:cxn>
                <a:cxn ang="0">
                  <a:pos x="432" y="0"/>
                </a:cxn>
                <a:cxn ang="0">
                  <a:pos x="291" y="32"/>
                </a:cxn>
                <a:cxn ang="0">
                  <a:pos x="118" y="67"/>
                </a:cxn>
                <a:cxn ang="0">
                  <a:pos x="39" y="152"/>
                </a:cxn>
                <a:cxn ang="0">
                  <a:pos x="16" y="153"/>
                </a:cxn>
              </a:cxnLst>
              <a:rect l="0" t="0" r="r" b="b"/>
              <a:pathLst>
                <a:path w="472" h="207">
                  <a:moveTo>
                    <a:pt x="16" y="153"/>
                  </a:moveTo>
                  <a:lnTo>
                    <a:pt x="0" y="197"/>
                  </a:lnTo>
                  <a:lnTo>
                    <a:pt x="61" y="191"/>
                  </a:lnTo>
                  <a:lnTo>
                    <a:pt x="85" y="171"/>
                  </a:lnTo>
                  <a:lnTo>
                    <a:pt x="168" y="149"/>
                  </a:lnTo>
                  <a:lnTo>
                    <a:pt x="191" y="161"/>
                  </a:lnTo>
                  <a:lnTo>
                    <a:pt x="246" y="153"/>
                  </a:lnTo>
                  <a:lnTo>
                    <a:pt x="246" y="156"/>
                  </a:lnTo>
                  <a:lnTo>
                    <a:pt x="328" y="207"/>
                  </a:lnTo>
                  <a:lnTo>
                    <a:pt x="376" y="192"/>
                  </a:lnTo>
                  <a:lnTo>
                    <a:pt x="403" y="135"/>
                  </a:lnTo>
                  <a:lnTo>
                    <a:pt x="450" y="119"/>
                  </a:lnTo>
                  <a:lnTo>
                    <a:pt x="472" y="77"/>
                  </a:lnTo>
                  <a:lnTo>
                    <a:pt x="471" y="26"/>
                  </a:lnTo>
                  <a:lnTo>
                    <a:pt x="465" y="68"/>
                  </a:lnTo>
                  <a:lnTo>
                    <a:pt x="439" y="104"/>
                  </a:lnTo>
                  <a:lnTo>
                    <a:pt x="429" y="101"/>
                  </a:lnTo>
                  <a:lnTo>
                    <a:pt x="394" y="111"/>
                  </a:lnTo>
                  <a:lnTo>
                    <a:pt x="394" y="99"/>
                  </a:lnTo>
                  <a:lnTo>
                    <a:pt x="429" y="87"/>
                  </a:lnTo>
                  <a:lnTo>
                    <a:pt x="397" y="83"/>
                  </a:lnTo>
                  <a:lnTo>
                    <a:pt x="433" y="72"/>
                  </a:lnTo>
                  <a:lnTo>
                    <a:pt x="447" y="78"/>
                  </a:lnTo>
                  <a:lnTo>
                    <a:pt x="454" y="38"/>
                  </a:lnTo>
                  <a:lnTo>
                    <a:pt x="445" y="29"/>
                  </a:lnTo>
                  <a:lnTo>
                    <a:pt x="402" y="45"/>
                  </a:lnTo>
                  <a:lnTo>
                    <a:pt x="403" y="21"/>
                  </a:lnTo>
                  <a:lnTo>
                    <a:pt x="421" y="27"/>
                  </a:lnTo>
                  <a:lnTo>
                    <a:pt x="445" y="9"/>
                  </a:lnTo>
                  <a:lnTo>
                    <a:pt x="432" y="0"/>
                  </a:lnTo>
                  <a:lnTo>
                    <a:pt x="291" y="32"/>
                  </a:lnTo>
                  <a:lnTo>
                    <a:pt x="118" y="67"/>
                  </a:lnTo>
                  <a:lnTo>
                    <a:pt x="39" y="152"/>
                  </a:lnTo>
                  <a:lnTo>
                    <a:pt x="16" y="153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6978633" y="3275200"/>
              <a:ext cx="1003020" cy="677390"/>
            </a:xfrm>
            <a:custGeom>
              <a:avLst/>
              <a:gdLst/>
              <a:ahLst/>
              <a:cxnLst>
                <a:cxn ang="0">
                  <a:pos x="68" y="180"/>
                </a:cxn>
                <a:cxn ang="0">
                  <a:pos x="56" y="206"/>
                </a:cxn>
                <a:cxn ang="0">
                  <a:pos x="39" y="213"/>
                </a:cxn>
                <a:cxn ang="0">
                  <a:pos x="38" y="230"/>
                </a:cxn>
                <a:cxn ang="0">
                  <a:pos x="2" y="243"/>
                </a:cxn>
                <a:cxn ang="0">
                  <a:pos x="0" y="257"/>
                </a:cxn>
                <a:cxn ang="0">
                  <a:pos x="98" y="240"/>
                </a:cxn>
                <a:cxn ang="0">
                  <a:pos x="276" y="203"/>
                </a:cxn>
                <a:cxn ang="0">
                  <a:pos x="413" y="170"/>
                </a:cxn>
                <a:cxn ang="0">
                  <a:pos x="413" y="144"/>
                </a:cxn>
                <a:cxn ang="0">
                  <a:pos x="398" y="136"/>
                </a:cxn>
                <a:cxn ang="0">
                  <a:pos x="386" y="149"/>
                </a:cxn>
                <a:cxn ang="0">
                  <a:pos x="379" y="114"/>
                </a:cxn>
                <a:cxn ang="0">
                  <a:pos x="386" y="83"/>
                </a:cxn>
                <a:cxn ang="0">
                  <a:pos x="335" y="60"/>
                </a:cxn>
                <a:cxn ang="0">
                  <a:pos x="300" y="66"/>
                </a:cxn>
                <a:cxn ang="0">
                  <a:pos x="299" y="18"/>
                </a:cxn>
                <a:cxn ang="0">
                  <a:pos x="263" y="0"/>
                </a:cxn>
                <a:cxn ang="0">
                  <a:pos x="236" y="11"/>
                </a:cxn>
                <a:cxn ang="0">
                  <a:pos x="218" y="56"/>
                </a:cxn>
                <a:cxn ang="0">
                  <a:pos x="186" y="74"/>
                </a:cxn>
                <a:cxn ang="0">
                  <a:pos x="173" y="145"/>
                </a:cxn>
                <a:cxn ang="0">
                  <a:pos x="121" y="180"/>
                </a:cxn>
                <a:cxn ang="0">
                  <a:pos x="79" y="194"/>
                </a:cxn>
                <a:cxn ang="0">
                  <a:pos x="68" y="180"/>
                </a:cxn>
              </a:cxnLst>
              <a:rect l="0" t="0" r="r" b="b"/>
              <a:pathLst>
                <a:path w="413" h="257">
                  <a:moveTo>
                    <a:pt x="68" y="180"/>
                  </a:moveTo>
                  <a:lnTo>
                    <a:pt x="56" y="206"/>
                  </a:lnTo>
                  <a:lnTo>
                    <a:pt x="39" y="213"/>
                  </a:lnTo>
                  <a:lnTo>
                    <a:pt x="38" y="230"/>
                  </a:lnTo>
                  <a:lnTo>
                    <a:pt x="2" y="243"/>
                  </a:lnTo>
                  <a:lnTo>
                    <a:pt x="0" y="257"/>
                  </a:lnTo>
                  <a:lnTo>
                    <a:pt x="98" y="240"/>
                  </a:lnTo>
                  <a:lnTo>
                    <a:pt x="276" y="203"/>
                  </a:lnTo>
                  <a:lnTo>
                    <a:pt x="413" y="170"/>
                  </a:lnTo>
                  <a:lnTo>
                    <a:pt x="413" y="144"/>
                  </a:lnTo>
                  <a:lnTo>
                    <a:pt x="398" y="136"/>
                  </a:lnTo>
                  <a:lnTo>
                    <a:pt x="386" y="149"/>
                  </a:lnTo>
                  <a:lnTo>
                    <a:pt x="379" y="114"/>
                  </a:lnTo>
                  <a:lnTo>
                    <a:pt x="386" y="83"/>
                  </a:lnTo>
                  <a:lnTo>
                    <a:pt x="335" y="60"/>
                  </a:lnTo>
                  <a:lnTo>
                    <a:pt x="300" y="66"/>
                  </a:lnTo>
                  <a:lnTo>
                    <a:pt x="299" y="18"/>
                  </a:lnTo>
                  <a:lnTo>
                    <a:pt x="263" y="0"/>
                  </a:lnTo>
                  <a:lnTo>
                    <a:pt x="236" y="11"/>
                  </a:lnTo>
                  <a:lnTo>
                    <a:pt x="218" y="56"/>
                  </a:lnTo>
                  <a:lnTo>
                    <a:pt x="186" y="74"/>
                  </a:lnTo>
                  <a:lnTo>
                    <a:pt x="173" y="145"/>
                  </a:lnTo>
                  <a:lnTo>
                    <a:pt x="121" y="180"/>
                  </a:lnTo>
                  <a:lnTo>
                    <a:pt x="79" y="194"/>
                  </a:lnTo>
                  <a:lnTo>
                    <a:pt x="68" y="18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048987" y="3142536"/>
              <a:ext cx="568846" cy="643219"/>
            </a:xfrm>
            <a:custGeom>
              <a:avLst/>
              <a:gdLst/>
              <a:ahLst/>
              <a:cxnLst>
                <a:cxn ang="0">
                  <a:pos x="24" y="128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6" y="203"/>
                </a:cxn>
                <a:cxn ang="0">
                  <a:pos x="40" y="231"/>
                </a:cxn>
                <a:cxn ang="0">
                  <a:pos x="48" y="245"/>
                </a:cxn>
                <a:cxn ang="0">
                  <a:pos x="91" y="231"/>
                </a:cxn>
                <a:cxn ang="0">
                  <a:pos x="142" y="198"/>
                </a:cxn>
                <a:cxn ang="0">
                  <a:pos x="157" y="126"/>
                </a:cxn>
                <a:cxn ang="0">
                  <a:pos x="190" y="107"/>
                </a:cxn>
                <a:cxn ang="0">
                  <a:pos x="208" y="63"/>
                </a:cxn>
                <a:cxn ang="0">
                  <a:pos x="234" y="51"/>
                </a:cxn>
                <a:cxn ang="0">
                  <a:pos x="200" y="45"/>
                </a:cxn>
                <a:cxn ang="0">
                  <a:pos x="141" y="77"/>
                </a:cxn>
                <a:cxn ang="0">
                  <a:pos x="132" y="46"/>
                </a:cxn>
                <a:cxn ang="0">
                  <a:pos x="81" y="49"/>
                </a:cxn>
                <a:cxn ang="0">
                  <a:pos x="69" y="0"/>
                </a:cxn>
                <a:cxn ang="0">
                  <a:pos x="56" y="13"/>
                </a:cxn>
                <a:cxn ang="0">
                  <a:pos x="60" y="83"/>
                </a:cxn>
                <a:cxn ang="0">
                  <a:pos x="37" y="89"/>
                </a:cxn>
                <a:cxn ang="0">
                  <a:pos x="24" y="128"/>
                </a:cxn>
              </a:cxnLst>
              <a:rect l="0" t="0" r="r" b="b"/>
              <a:pathLst>
                <a:path w="234" h="245">
                  <a:moveTo>
                    <a:pt x="24" y="128"/>
                  </a:moveTo>
                  <a:lnTo>
                    <a:pt x="6" y="123"/>
                  </a:lnTo>
                  <a:lnTo>
                    <a:pt x="0" y="162"/>
                  </a:lnTo>
                  <a:lnTo>
                    <a:pt x="6" y="203"/>
                  </a:lnTo>
                  <a:lnTo>
                    <a:pt x="40" y="231"/>
                  </a:lnTo>
                  <a:lnTo>
                    <a:pt x="48" y="245"/>
                  </a:lnTo>
                  <a:lnTo>
                    <a:pt x="91" y="231"/>
                  </a:lnTo>
                  <a:lnTo>
                    <a:pt x="142" y="198"/>
                  </a:lnTo>
                  <a:lnTo>
                    <a:pt x="157" y="126"/>
                  </a:lnTo>
                  <a:lnTo>
                    <a:pt x="190" y="107"/>
                  </a:lnTo>
                  <a:lnTo>
                    <a:pt x="208" y="63"/>
                  </a:lnTo>
                  <a:lnTo>
                    <a:pt x="234" y="51"/>
                  </a:lnTo>
                  <a:lnTo>
                    <a:pt x="200" y="45"/>
                  </a:lnTo>
                  <a:lnTo>
                    <a:pt x="141" y="77"/>
                  </a:lnTo>
                  <a:lnTo>
                    <a:pt x="132" y="46"/>
                  </a:lnTo>
                  <a:lnTo>
                    <a:pt x="81" y="49"/>
                  </a:lnTo>
                  <a:lnTo>
                    <a:pt x="69" y="0"/>
                  </a:lnTo>
                  <a:lnTo>
                    <a:pt x="56" y="13"/>
                  </a:lnTo>
                  <a:lnTo>
                    <a:pt x="60" y="83"/>
                  </a:lnTo>
                  <a:lnTo>
                    <a:pt x="37" y="89"/>
                  </a:lnTo>
                  <a:lnTo>
                    <a:pt x="24" y="128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7857030" y="3152588"/>
              <a:ext cx="160805" cy="21507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4" y="0"/>
                </a:cxn>
                <a:cxn ang="0">
                  <a:pos x="44" y="18"/>
                </a:cxn>
                <a:cxn ang="0">
                  <a:pos x="44" y="36"/>
                </a:cxn>
                <a:cxn ang="0">
                  <a:pos x="65" y="49"/>
                </a:cxn>
                <a:cxn ang="0">
                  <a:pos x="66" y="73"/>
                </a:cxn>
                <a:cxn ang="0">
                  <a:pos x="32" y="82"/>
                </a:cxn>
                <a:cxn ang="0">
                  <a:pos x="0" y="5"/>
                </a:cxn>
              </a:cxnLst>
              <a:rect l="0" t="0" r="r" b="b"/>
              <a:pathLst>
                <a:path w="66" h="82">
                  <a:moveTo>
                    <a:pt x="0" y="5"/>
                  </a:moveTo>
                  <a:lnTo>
                    <a:pt x="14" y="0"/>
                  </a:lnTo>
                  <a:lnTo>
                    <a:pt x="44" y="18"/>
                  </a:lnTo>
                  <a:lnTo>
                    <a:pt x="44" y="36"/>
                  </a:lnTo>
                  <a:lnTo>
                    <a:pt x="65" y="49"/>
                  </a:lnTo>
                  <a:lnTo>
                    <a:pt x="66" y="73"/>
                  </a:lnTo>
                  <a:lnTo>
                    <a:pt x="32" y="8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7175620" y="2728465"/>
              <a:ext cx="769853" cy="546735"/>
            </a:xfrm>
            <a:custGeom>
              <a:avLst/>
              <a:gdLst/>
              <a:ahLst/>
              <a:cxnLst>
                <a:cxn ang="0">
                  <a:pos x="29" y="30"/>
                </a:cxn>
                <a:cxn ang="0">
                  <a:pos x="0" y="58"/>
                </a:cxn>
                <a:cxn ang="0">
                  <a:pos x="16" y="159"/>
                </a:cxn>
                <a:cxn ang="0">
                  <a:pos x="29" y="208"/>
                </a:cxn>
                <a:cxn ang="0">
                  <a:pos x="83" y="204"/>
                </a:cxn>
                <a:cxn ang="0">
                  <a:pos x="283" y="166"/>
                </a:cxn>
                <a:cxn ang="0">
                  <a:pos x="297" y="160"/>
                </a:cxn>
                <a:cxn ang="0">
                  <a:pos x="317" y="113"/>
                </a:cxn>
                <a:cxn ang="0">
                  <a:pos x="287" y="87"/>
                </a:cxn>
                <a:cxn ang="0">
                  <a:pos x="303" y="27"/>
                </a:cxn>
                <a:cxn ang="0">
                  <a:pos x="280" y="21"/>
                </a:cxn>
                <a:cxn ang="0">
                  <a:pos x="280" y="6"/>
                </a:cxn>
                <a:cxn ang="0">
                  <a:pos x="270" y="0"/>
                </a:cxn>
                <a:cxn ang="0">
                  <a:pos x="38" y="43"/>
                </a:cxn>
                <a:cxn ang="0">
                  <a:pos x="29" y="30"/>
                </a:cxn>
              </a:cxnLst>
              <a:rect l="0" t="0" r="r" b="b"/>
              <a:pathLst>
                <a:path w="317" h="208">
                  <a:moveTo>
                    <a:pt x="29" y="30"/>
                  </a:moveTo>
                  <a:lnTo>
                    <a:pt x="0" y="58"/>
                  </a:lnTo>
                  <a:lnTo>
                    <a:pt x="16" y="159"/>
                  </a:lnTo>
                  <a:lnTo>
                    <a:pt x="29" y="208"/>
                  </a:lnTo>
                  <a:lnTo>
                    <a:pt x="83" y="204"/>
                  </a:lnTo>
                  <a:lnTo>
                    <a:pt x="283" y="166"/>
                  </a:lnTo>
                  <a:lnTo>
                    <a:pt x="297" y="160"/>
                  </a:lnTo>
                  <a:lnTo>
                    <a:pt x="317" y="113"/>
                  </a:lnTo>
                  <a:lnTo>
                    <a:pt x="287" y="87"/>
                  </a:lnTo>
                  <a:lnTo>
                    <a:pt x="303" y="27"/>
                  </a:lnTo>
                  <a:lnTo>
                    <a:pt x="280" y="21"/>
                  </a:lnTo>
                  <a:lnTo>
                    <a:pt x="280" y="6"/>
                  </a:lnTo>
                  <a:lnTo>
                    <a:pt x="270" y="0"/>
                  </a:lnTo>
                  <a:lnTo>
                    <a:pt x="38" y="43"/>
                  </a:lnTo>
                  <a:lnTo>
                    <a:pt x="29" y="3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873110" y="2792786"/>
              <a:ext cx="203016" cy="436184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35" y="0"/>
                </a:cxn>
                <a:cxn ang="0">
                  <a:pos x="75" y="25"/>
                </a:cxn>
                <a:cxn ang="0">
                  <a:pos x="69" y="45"/>
                </a:cxn>
                <a:cxn ang="0">
                  <a:pos x="83" y="58"/>
                </a:cxn>
                <a:cxn ang="0">
                  <a:pos x="84" y="136"/>
                </a:cxn>
                <a:cxn ang="0">
                  <a:pos x="70" y="166"/>
                </a:cxn>
                <a:cxn ang="0">
                  <a:pos x="54" y="155"/>
                </a:cxn>
                <a:cxn ang="0">
                  <a:pos x="37" y="154"/>
                </a:cxn>
                <a:cxn ang="0">
                  <a:pos x="8" y="138"/>
                </a:cxn>
                <a:cxn ang="0">
                  <a:pos x="30" y="89"/>
                </a:cxn>
                <a:cxn ang="0">
                  <a:pos x="0" y="63"/>
                </a:cxn>
                <a:cxn ang="0">
                  <a:pos x="15" y="1"/>
                </a:cxn>
              </a:cxnLst>
              <a:rect l="0" t="0" r="r" b="b"/>
              <a:pathLst>
                <a:path w="84" h="166">
                  <a:moveTo>
                    <a:pt x="15" y="1"/>
                  </a:moveTo>
                  <a:lnTo>
                    <a:pt x="35" y="0"/>
                  </a:lnTo>
                  <a:lnTo>
                    <a:pt x="75" y="25"/>
                  </a:lnTo>
                  <a:lnTo>
                    <a:pt x="69" y="45"/>
                  </a:lnTo>
                  <a:lnTo>
                    <a:pt x="83" y="58"/>
                  </a:lnTo>
                  <a:lnTo>
                    <a:pt x="84" y="136"/>
                  </a:lnTo>
                  <a:lnTo>
                    <a:pt x="70" y="166"/>
                  </a:lnTo>
                  <a:lnTo>
                    <a:pt x="54" y="155"/>
                  </a:lnTo>
                  <a:lnTo>
                    <a:pt x="37" y="154"/>
                  </a:lnTo>
                  <a:lnTo>
                    <a:pt x="8" y="138"/>
                  </a:lnTo>
                  <a:lnTo>
                    <a:pt x="30" y="89"/>
                  </a:lnTo>
                  <a:lnTo>
                    <a:pt x="0" y="63"/>
                  </a:lnTo>
                  <a:lnTo>
                    <a:pt x="15" y="1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7241952" y="2111378"/>
              <a:ext cx="852264" cy="751762"/>
            </a:xfrm>
            <a:custGeom>
              <a:avLst/>
              <a:gdLst/>
              <a:ahLst/>
              <a:cxnLst>
                <a:cxn ang="0">
                  <a:pos x="27" y="192"/>
                </a:cxn>
                <a:cxn ang="0">
                  <a:pos x="60" y="175"/>
                </a:cxn>
                <a:cxn ang="0">
                  <a:pos x="105" y="171"/>
                </a:cxn>
                <a:cxn ang="0">
                  <a:pos x="116" y="156"/>
                </a:cxn>
                <a:cxn ang="0">
                  <a:pos x="132" y="154"/>
                </a:cxn>
                <a:cxn ang="0">
                  <a:pos x="141" y="138"/>
                </a:cxn>
                <a:cxn ang="0">
                  <a:pos x="156" y="132"/>
                </a:cxn>
                <a:cxn ang="0">
                  <a:pos x="149" y="102"/>
                </a:cxn>
                <a:cxn ang="0">
                  <a:pos x="140" y="94"/>
                </a:cxn>
                <a:cxn ang="0">
                  <a:pos x="159" y="70"/>
                </a:cxn>
                <a:cxn ang="0">
                  <a:pos x="171" y="70"/>
                </a:cxn>
                <a:cxn ang="0">
                  <a:pos x="212" y="19"/>
                </a:cxn>
                <a:cxn ang="0">
                  <a:pos x="275" y="0"/>
                </a:cxn>
                <a:cxn ang="0">
                  <a:pos x="282" y="48"/>
                </a:cxn>
                <a:cxn ang="0">
                  <a:pos x="285" y="46"/>
                </a:cxn>
                <a:cxn ang="0">
                  <a:pos x="300" y="63"/>
                </a:cxn>
                <a:cxn ang="0">
                  <a:pos x="301" y="112"/>
                </a:cxn>
                <a:cxn ang="0">
                  <a:pos x="320" y="152"/>
                </a:cxn>
                <a:cxn ang="0">
                  <a:pos x="327" y="204"/>
                </a:cxn>
                <a:cxn ang="0">
                  <a:pos x="329" y="249"/>
                </a:cxn>
                <a:cxn ang="0">
                  <a:pos x="351" y="264"/>
                </a:cxn>
                <a:cxn ang="0">
                  <a:pos x="335" y="286"/>
                </a:cxn>
                <a:cxn ang="0">
                  <a:pos x="294" y="260"/>
                </a:cxn>
                <a:cxn ang="0">
                  <a:pos x="273" y="262"/>
                </a:cxn>
                <a:cxn ang="0">
                  <a:pos x="252" y="256"/>
                </a:cxn>
                <a:cxn ang="0">
                  <a:pos x="253" y="241"/>
                </a:cxn>
                <a:cxn ang="0">
                  <a:pos x="240" y="236"/>
                </a:cxn>
                <a:cxn ang="0">
                  <a:pos x="10" y="280"/>
                </a:cxn>
                <a:cxn ang="0">
                  <a:pos x="0" y="267"/>
                </a:cxn>
                <a:cxn ang="0">
                  <a:pos x="35" y="216"/>
                </a:cxn>
                <a:cxn ang="0">
                  <a:pos x="27" y="192"/>
                </a:cxn>
              </a:cxnLst>
              <a:rect l="0" t="0" r="r" b="b"/>
              <a:pathLst>
                <a:path w="351" h="286">
                  <a:moveTo>
                    <a:pt x="27" y="192"/>
                  </a:moveTo>
                  <a:lnTo>
                    <a:pt x="60" y="175"/>
                  </a:lnTo>
                  <a:lnTo>
                    <a:pt x="105" y="171"/>
                  </a:lnTo>
                  <a:lnTo>
                    <a:pt x="116" y="156"/>
                  </a:lnTo>
                  <a:lnTo>
                    <a:pt x="132" y="154"/>
                  </a:lnTo>
                  <a:lnTo>
                    <a:pt x="141" y="138"/>
                  </a:lnTo>
                  <a:lnTo>
                    <a:pt x="156" y="132"/>
                  </a:lnTo>
                  <a:lnTo>
                    <a:pt x="149" y="102"/>
                  </a:lnTo>
                  <a:lnTo>
                    <a:pt x="140" y="94"/>
                  </a:lnTo>
                  <a:lnTo>
                    <a:pt x="159" y="70"/>
                  </a:lnTo>
                  <a:lnTo>
                    <a:pt x="171" y="70"/>
                  </a:lnTo>
                  <a:lnTo>
                    <a:pt x="212" y="19"/>
                  </a:lnTo>
                  <a:lnTo>
                    <a:pt x="275" y="0"/>
                  </a:lnTo>
                  <a:lnTo>
                    <a:pt x="282" y="48"/>
                  </a:lnTo>
                  <a:lnTo>
                    <a:pt x="285" y="46"/>
                  </a:lnTo>
                  <a:lnTo>
                    <a:pt x="300" y="63"/>
                  </a:lnTo>
                  <a:lnTo>
                    <a:pt x="301" y="112"/>
                  </a:lnTo>
                  <a:lnTo>
                    <a:pt x="320" y="152"/>
                  </a:lnTo>
                  <a:lnTo>
                    <a:pt x="327" y="204"/>
                  </a:lnTo>
                  <a:lnTo>
                    <a:pt x="329" y="249"/>
                  </a:lnTo>
                  <a:lnTo>
                    <a:pt x="351" y="264"/>
                  </a:lnTo>
                  <a:lnTo>
                    <a:pt x="335" y="286"/>
                  </a:lnTo>
                  <a:lnTo>
                    <a:pt x="294" y="260"/>
                  </a:lnTo>
                  <a:lnTo>
                    <a:pt x="273" y="262"/>
                  </a:lnTo>
                  <a:lnTo>
                    <a:pt x="252" y="256"/>
                  </a:lnTo>
                  <a:lnTo>
                    <a:pt x="253" y="241"/>
                  </a:lnTo>
                  <a:lnTo>
                    <a:pt x="240" y="236"/>
                  </a:lnTo>
                  <a:lnTo>
                    <a:pt x="10" y="280"/>
                  </a:lnTo>
                  <a:lnTo>
                    <a:pt x="0" y="267"/>
                  </a:lnTo>
                  <a:lnTo>
                    <a:pt x="35" y="216"/>
                  </a:lnTo>
                  <a:lnTo>
                    <a:pt x="27" y="192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7903261" y="2069166"/>
              <a:ext cx="227137" cy="45226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8" y="0"/>
                </a:cxn>
                <a:cxn ang="0">
                  <a:pos x="93" y="47"/>
                </a:cxn>
                <a:cxn ang="0">
                  <a:pos x="80" y="59"/>
                </a:cxn>
                <a:cxn ang="0">
                  <a:pos x="85" y="163"/>
                </a:cxn>
                <a:cxn ang="0">
                  <a:pos x="46" y="172"/>
                </a:cxn>
                <a:cxn ang="0">
                  <a:pos x="27" y="129"/>
                </a:cxn>
                <a:cxn ang="0">
                  <a:pos x="26" y="78"/>
                </a:cxn>
                <a:cxn ang="0">
                  <a:pos x="9" y="63"/>
                </a:cxn>
                <a:cxn ang="0">
                  <a:pos x="0" y="18"/>
                </a:cxn>
              </a:cxnLst>
              <a:rect l="0" t="0" r="r" b="b"/>
              <a:pathLst>
                <a:path w="93" h="172">
                  <a:moveTo>
                    <a:pt x="0" y="18"/>
                  </a:moveTo>
                  <a:lnTo>
                    <a:pt x="68" y="0"/>
                  </a:lnTo>
                  <a:lnTo>
                    <a:pt x="93" y="47"/>
                  </a:lnTo>
                  <a:lnTo>
                    <a:pt x="80" y="59"/>
                  </a:lnTo>
                  <a:lnTo>
                    <a:pt x="85" y="163"/>
                  </a:lnTo>
                  <a:lnTo>
                    <a:pt x="46" y="172"/>
                  </a:lnTo>
                  <a:lnTo>
                    <a:pt x="27" y="129"/>
                  </a:lnTo>
                  <a:lnTo>
                    <a:pt x="26" y="78"/>
                  </a:lnTo>
                  <a:lnTo>
                    <a:pt x="9" y="63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4" name="Freeform 60"/>
            <p:cNvSpPr>
              <a:spLocks/>
            </p:cNvSpPr>
            <p:nvPr/>
          </p:nvSpPr>
          <p:spPr bwMode="auto">
            <a:xfrm>
              <a:off x="8013384" y="2421334"/>
              <a:ext cx="480720" cy="236673"/>
            </a:xfrm>
            <a:custGeom>
              <a:avLst/>
              <a:gdLst>
                <a:gd name="T0" fmla="*/ 0 w 198"/>
                <a:gd name="T1" fmla="*/ 2147483647 h 90"/>
                <a:gd name="T2" fmla="*/ 2147483647 w 198"/>
                <a:gd name="T3" fmla="*/ 2147483647 h 90"/>
                <a:gd name="T4" fmla="*/ 2147483647 w 198"/>
                <a:gd name="T5" fmla="*/ 2147483647 h 90"/>
                <a:gd name="T6" fmla="*/ 2147483647 w 198"/>
                <a:gd name="T7" fmla="*/ 0 h 90"/>
                <a:gd name="T8" fmla="*/ 2147483647 w 198"/>
                <a:gd name="T9" fmla="*/ 2147483647 h 90"/>
                <a:gd name="T10" fmla="*/ 2147483647 w 198"/>
                <a:gd name="T11" fmla="*/ 2147483647 h 90"/>
                <a:gd name="T12" fmla="*/ 2147483647 w 198"/>
                <a:gd name="T13" fmla="*/ 2147483647 h 90"/>
                <a:gd name="T14" fmla="*/ 2147483647 w 198"/>
                <a:gd name="T15" fmla="*/ 2147483647 h 90"/>
                <a:gd name="T16" fmla="*/ 2147483647 w 198"/>
                <a:gd name="T17" fmla="*/ 2147483647 h 90"/>
                <a:gd name="T18" fmla="*/ 2147483647 w 198"/>
                <a:gd name="T19" fmla="*/ 2147483647 h 90"/>
                <a:gd name="T20" fmla="*/ 2147483647 w 198"/>
                <a:gd name="T21" fmla="*/ 2147483647 h 90"/>
                <a:gd name="T22" fmla="*/ 2147483647 w 198"/>
                <a:gd name="T23" fmla="*/ 2147483647 h 90"/>
                <a:gd name="T24" fmla="*/ 2147483647 w 198"/>
                <a:gd name="T25" fmla="*/ 2147483647 h 90"/>
                <a:gd name="T26" fmla="*/ 2147483647 w 198"/>
                <a:gd name="T27" fmla="*/ 2147483647 h 90"/>
                <a:gd name="T28" fmla="*/ 2147483647 w 198"/>
                <a:gd name="T29" fmla="*/ 2147483647 h 90"/>
                <a:gd name="T30" fmla="*/ 2147483647 w 198"/>
                <a:gd name="T31" fmla="*/ 2147483647 h 90"/>
                <a:gd name="T32" fmla="*/ 2147483647 w 198"/>
                <a:gd name="T33" fmla="*/ 2147483647 h 90"/>
                <a:gd name="T34" fmla="*/ 2147483647 w 198"/>
                <a:gd name="T35" fmla="*/ 2147483647 h 90"/>
                <a:gd name="T36" fmla="*/ 2147483647 w 198"/>
                <a:gd name="T37" fmla="*/ 2147483647 h 90"/>
                <a:gd name="T38" fmla="*/ 0 w 198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90"/>
                <a:gd name="T62" fmla="*/ 198 w 198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90">
                  <a:moveTo>
                    <a:pt x="0" y="36"/>
                  </a:moveTo>
                  <a:lnTo>
                    <a:pt x="101" y="11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35" y="6"/>
                  </a:lnTo>
                  <a:lnTo>
                    <a:pt x="123" y="32"/>
                  </a:lnTo>
                  <a:lnTo>
                    <a:pt x="144" y="30"/>
                  </a:lnTo>
                  <a:lnTo>
                    <a:pt x="156" y="50"/>
                  </a:lnTo>
                  <a:lnTo>
                    <a:pt x="170" y="52"/>
                  </a:lnTo>
                  <a:lnTo>
                    <a:pt x="180" y="49"/>
                  </a:lnTo>
                  <a:lnTo>
                    <a:pt x="180" y="38"/>
                  </a:lnTo>
                  <a:lnTo>
                    <a:pt x="163" y="24"/>
                  </a:lnTo>
                  <a:lnTo>
                    <a:pt x="176" y="23"/>
                  </a:lnTo>
                  <a:lnTo>
                    <a:pt x="198" y="53"/>
                  </a:lnTo>
                  <a:lnTo>
                    <a:pt x="177" y="71"/>
                  </a:lnTo>
                  <a:lnTo>
                    <a:pt x="153" y="62"/>
                  </a:lnTo>
                  <a:lnTo>
                    <a:pt x="138" y="84"/>
                  </a:lnTo>
                  <a:lnTo>
                    <a:pt x="108" y="62"/>
                  </a:lnTo>
                  <a:lnTo>
                    <a:pt x="8" y="9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8029895" y="2599821"/>
              <a:ext cx="251256" cy="20904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79" y="0"/>
                </a:cxn>
                <a:cxn ang="0">
                  <a:pos x="103" y="36"/>
                </a:cxn>
                <a:cxn ang="0">
                  <a:pos x="89" y="52"/>
                </a:cxn>
                <a:cxn ang="0">
                  <a:pos x="64" y="46"/>
                </a:cxn>
                <a:cxn ang="0">
                  <a:pos x="25" y="79"/>
                </a:cxn>
                <a:cxn ang="0">
                  <a:pos x="4" y="62"/>
                </a:cxn>
                <a:cxn ang="0">
                  <a:pos x="0" y="20"/>
                </a:cxn>
              </a:cxnLst>
              <a:rect l="0" t="0" r="r" b="b"/>
              <a:pathLst>
                <a:path w="103" h="79">
                  <a:moveTo>
                    <a:pt x="0" y="20"/>
                  </a:moveTo>
                  <a:lnTo>
                    <a:pt x="79" y="0"/>
                  </a:lnTo>
                  <a:lnTo>
                    <a:pt x="103" y="36"/>
                  </a:lnTo>
                  <a:lnTo>
                    <a:pt x="89" y="52"/>
                  </a:lnTo>
                  <a:lnTo>
                    <a:pt x="64" y="46"/>
                  </a:lnTo>
                  <a:lnTo>
                    <a:pt x="25" y="79"/>
                  </a:lnTo>
                  <a:lnTo>
                    <a:pt x="4" y="62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8072104" y="2742536"/>
              <a:ext cx="247238" cy="16080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2" y="25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2" y="2"/>
                </a:cxn>
                <a:cxn ang="0">
                  <a:pos x="62" y="34"/>
                </a:cxn>
                <a:cxn ang="0">
                  <a:pos x="12" y="61"/>
                </a:cxn>
                <a:cxn ang="0">
                  <a:pos x="0" y="45"/>
                </a:cxn>
              </a:cxnLst>
              <a:rect l="0" t="0" r="r" b="b"/>
              <a:pathLst>
                <a:path w="102" h="61">
                  <a:moveTo>
                    <a:pt x="0" y="45"/>
                  </a:moveTo>
                  <a:lnTo>
                    <a:pt x="42" y="25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2" y="2"/>
                  </a:lnTo>
                  <a:lnTo>
                    <a:pt x="62" y="34"/>
                  </a:lnTo>
                  <a:lnTo>
                    <a:pt x="12" y="61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8070096" y="1982734"/>
              <a:ext cx="263317" cy="5105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34"/>
                </a:cxn>
                <a:cxn ang="0">
                  <a:pos x="25" y="79"/>
                </a:cxn>
                <a:cxn ang="0">
                  <a:pos x="10" y="91"/>
                </a:cxn>
                <a:cxn ang="0">
                  <a:pos x="16" y="194"/>
                </a:cxn>
                <a:cxn ang="0">
                  <a:pos x="77" y="179"/>
                </a:cxn>
                <a:cxn ang="0">
                  <a:pos x="93" y="179"/>
                </a:cxn>
                <a:cxn ang="0">
                  <a:pos x="102" y="168"/>
                </a:cxn>
                <a:cxn ang="0">
                  <a:pos x="102" y="149"/>
                </a:cxn>
                <a:cxn ang="0">
                  <a:pos x="109" y="137"/>
                </a:cxn>
                <a:cxn ang="0">
                  <a:pos x="75" y="122"/>
                </a:cxn>
                <a:cxn ang="0">
                  <a:pos x="31" y="9"/>
                </a:cxn>
                <a:cxn ang="0">
                  <a:pos x="23" y="0"/>
                </a:cxn>
              </a:cxnLst>
              <a:rect l="0" t="0" r="r" b="b"/>
              <a:pathLst>
                <a:path w="109" h="194">
                  <a:moveTo>
                    <a:pt x="23" y="0"/>
                  </a:moveTo>
                  <a:lnTo>
                    <a:pt x="0" y="34"/>
                  </a:lnTo>
                  <a:lnTo>
                    <a:pt x="25" y="79"/>
                  </a:lnTo>
                  <a:lnTo>
                    <a:pt x="10" y="91"/>
                  </a:lnTo>
                  <a:lnTo>
                    <a:pt x="16" y="194"/>
                  </a:lnTo>
                  <a:lnTo>
                    <a:pt x="77" y="179"/>
                  </a:lnTo>
                  <a:lnTo>
                    <a:pt x="93" y="179"/>
                  </a:lnTo>
                  <a:lnTo>
                    <a:pt x="102" y="168"/>
                  </a:lnTo>
                  <a:lnTo>
                    <a:pt x="102" y="149"/>
                  </a:lnTo>
                  <a:lnTo>
                    <a:pt x="109" y="137"/>
                  </a:lnTo>
                  <a:lnTo>
                    <a:pt x="75" y="122"/>
                  </a:lnTo>
                  <a:lnTo>
                    <a:pt x="31" y="9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222860" y="2581731"/>
              <a:ext cx="124623" cy="1125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2" y="0"/>
                </a:cxn>
                <a:cxn ang="0">
                  <a:pos x="52" y="22"/>
                </a:cxn>
                <a:cxn ang="0">
                  <a:pos x="46" y="28"/>
                </a:cxn>
                <a:cxn ang="0">
                  <a:pos x="31" y="28"/>
                </a:cxn>
                <a:cxn ang="0">
                  <a:pos x="24" y="43"/>
                </a:cxn>
                <a:cxn ang="0">
                  <a:pos x="0" y="7"/>
                </a:cxn>
              </a:cxnLst>
              <a:rect l="0" t="0" r="r" b="b"/>
              <a:pathLst>
                <a:path w="52" h="43">
                  <a:moveTo>
                    <a:pt x="0" y="7"/>
                  </a:moveTo>
                  <a:lnTo>
                    <a:pt x="22" y="0"/>
                  </a:lnTo>
                  <a:lnTo>
                    <a:pt x="52" y="22"/>
                  </a:lnTo>
                  <a:lnTo>
                    <a:pt x="46" y="28"/>
                  </a:lnTo>
                  <a:lnTo>
                    <a:pt x="31" y="28"/>
                  </a:lnTo>
                  <a:lnTo>
                    <a:pt x="24" y="4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7953512" y="3444045"/>
              <a:ext cx="66331" cy="1266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8" y="0"/>
                </a:cxn>
                <a:cxn ang="0">
                  <a:pos x="12" y="48"/>
                </a:cxn>
                <a:cxn ang="0">
                  <a:pos x="1" y="47"/>
                </a:cxn>
                <a:cxn ang="0">
                  <a:pos x="0" y="4"/>
                </a:cxn>
              </a:cxnLst>
              <a:rect l="0" t="0" r="r" b="b"/>
              <a:pathLst>
                <a:path w="28" h="48">
                  <a:moveTo>
                    <a:pt x="0" y="4"/>
                  </a:moveTo>
                  <a:lnTo>
                    <a:pt x="28" y="0"/>
                  </a:lnTo>
                  <a:lnTo>
                    <a:pt x="12" y="48"/>
                  </a:lnTo>
                  <a:lnTo>
                    <a:pt x="1" y="47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6" y="4218502"/>
            <a:ext cx="115040" cy="1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20940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0" y="84160"/>
            <a:ext cx="6737742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j-lt"/>
              </a:rPr>
              <a:t>Provider Considerations</a:t>
            </a:r>
            <a:endParaRPr lang="en-US" sz="28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Providers are likely to know more about the SBE consumer than payers or the state exchange itself—this insight and proximity is particularly valuable given the onset of community rating</a:t>
            </a:r>
          </a:p>
          <a:p>
            <a:endParaRPr lang="en-US" sz="600" dirty="0" smtClean="0"/>
          </a:p>
          <a:p>
            <a:r>
              <a:rPr lang="en-US" sz="1800" dirty="0" smtClean="0"/>
              <a:t>Supply shortages create demand for physician extenders—pharmacy retail clinics, store-based clinics, NP-focused community health centers</a:t>
            </a:r>
          </a:p>
          <a:p>
            <a:endParaRPr lang="en-US" sz="600" dirty="0" smtClean="0"/>
          </a:p>
          <a:p>
            <a:r>
              <a:rPr lang="en-US" sz="1800" dirty="0" smtClean="0"/>
              <a:t>Essential Community Provider requirements for QHPs elevate the profile of these provider types in both IDN and payer network strategies</a:t>
            </a:r>
          </a:p>
          <a:p>
            <a:endParaRPr lang="en-US" sz="600" dirty="0" smtClean="0"/>
          </a:p>
          <a:p>
            <a:r>
              <a:rPr lang="en-US" sz="1800" dirty="0" smtClean="0"/>
              <a:t>Many SBE enrollees are likely to churn between SBE and Medicaid, creating challenges if benefits and provider networks are not aligned between Medicaid and the SBE</a:t>
            </a:r>
          </a:p>
          <a:p>
            <a:endParaRPr lang="en-US" sz="600" dirty="0" smtClean="0"/>
          </a:p>
          <a:p>
            <a:r>
              <a:rPr lang="en-US" sz="1800" dirty="0" smtClean="0"/>
              <a:t>Navigation and assistance will be a fact of life for providers—those who do it well will be able minimize cost, increase efficiency and establish competitive brand positioning</a:t>
            </a:r>
          </a:p>
          <a:p>
            <a:endParaRPr lang="en-US" sz="600" dirty="0" smtClean="0"/>
          </a:p>
          <a:p>
            <a:r>
              <a:rPr lang="en-US" sz="1800" dirty="0" smtClean="0"/>
              <a:t>Cost control is not on the SBE agenda now, but it will be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2179C-4337-4C4B-90C0-155AA6857DAE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32121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0" y="84160"/>
            <a:ext cx="6737742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j-lt"/>
              </a:rPr>
              <a:t>Risks and Issues</a:t>
            </a:r>
            <a:endParaRPr lang="en-US" sz="28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2179C-4337-4C4B-90C0-155AA6857DAE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434676" y="2384483"/>
            <a:ext cx="7378253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Delays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 Federal and State readiness have greatly compressed the timeframe for Payers to be ready.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There is likely to be a window of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dynamic change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after October 2013, as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BEs refine their business models and FFE/Partnership states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migrate from the Federal exchange to State-based exchanges.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Regulatory changes, such as product definitions, cost-sharing rules and subsidy tables, are likely to continue on an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annual basis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in a manner similar to Medicare regulatory changes.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Managing risk will require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advanced analytics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(e.g., consumer segmentation), in lieu of traditional underwriting approaches, but will likely be challenging in early years of the exchanges.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Many health plans will look to migrate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favorable risk toward private exchanges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non-subsidized products, an agenda strengthened by the ability to cross-sell ancillary and voluntary products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sajan.com/blog/wp-content/uploads/2012/07/de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6" y="2429233"/>
            <a:ext cx="728611" cy="4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4.bp.blogspot.com/_e_bcq_47cjE/TP1SMSwb1OI/AAAAAAAAAE0/s-L_AldiOyc/s1600/iStock_000010760223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6" y="3832796"/>
            <a:ext cx="830831" cy="6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ucsc-extension.edu/sites/default/files/imce/public/images/134550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4" y="4638180"/>
            <a:ext cx="832635" cy="62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4.bp.blogspot.com/-isC6k9npMqk/UKA7a5lYvLI/AAAAAAAAAt4/Oa31ghoI9zI/s1600/5+Steps+To+Migrating+Website+Without+(Or+Minimal)+Downtim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r="3118"/>
          <a:stretch/>
        </p:blipFill>
        <p:spPr bwMode="auto">
          <a:xfrm>
            <a:off x="443723" y="5494994"/>
            <a:ext cx="916597" cy="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4" y="3063346"/>
            <a:ext cx="919494" cy="54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44500" y="1548046"/>
            <a:ext cx="8590318" cy="376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State Exchanges are in various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states of readiness and are taking a number of approaches to achieving “success” by October 2013.  Key Issues and risks include: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34577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0" y="84160"/>
            <a:ext cx="6737742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+mj-lt"/>
              </a:rPr>
              <a:t>Future Issues/Opportunities</a:t>
            </a:r>
            <a:endParaRPr lang="en-US" sz="28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SBE sustainability</a:t>
            </a:r>
          </a:p>
          <a:p>
            <a:pPr lvl="1"/>
            <a:r>
              <a:rPr lang="en-US" sz="1800" dirty="0" smtClean="0"/>
              <a:t>Adjacent and complementary services for revenue generation</a:t>
            </a:r>
          </a:p>
          <a:p>
            <a:pPr lvl="1"/>
            <a:r>
              <a:rPr lang="en-US" sz="1800" dirty="0" smtClean="0"/>
              <a:t>Affinity programs and preferred referral networks</a:t>
            </a:r>
          </a:p>
          <a:p>
            <a:pPr lvl="1"/>
            <a:r>
              <a:rPr lang="en-US" sz="1800" dirty="0" smtClean="0"/>
              <a:t>“Rent” HIX services to other states or parts of state government</a:t>
            </a:r>
          </a:p>
          <a:p>
            <a:endParaRPr lang="en-US" sz="600" dirty="0" smtClean="0"/>
          </a:p>
          <a:p>
            <a:r>
              <a:rPr lang="en-US" sz="2000" dirty="0" smtClean="0"/>
              <a:t>Medicaid Bridge Plans</a:t>
            </a:r>
          </a:p>
          <a:p>
            <a:pPr lvl="1"/>
            <a:r>
              <a:rPr lang="en-US" sz="1800" dirty="0" smtClean="0"/>
              <a:t>SBE eligibles remain on family Medicaid MCO plans and draw down APTCs </a:t>
            </a:r>
          </a:p>
          <a:p>
            <a:pPr lvl="1"/>
            <a:r>
              <a:rPr lang="en-US" sz="1800" dirty="0" smtClean="0"/>
              <a:t>Medicaid funds used to cover premiums in the FFE for the Expansion population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Continuity of Care</a:t>
            </a:r>
          </a:p>
          <a:p>
            <a:pPr lvl="1"/>
            <a:r>
              <a:rPr lang="en-US" sz="1800" dirty="0" smtClean="0"/>
              <a:t>Lack of alignment in benefits and networks 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Cost Control</a:t>
            </a:r>
          </a:p>
          <a:p>
            <a:pPr lvl="1"/>
            <a:r>
              <a:rPr lang="en-US" sz="1800" dirty="0" smtClean="0"/>
              <a:t>APTC impact on the Federal budget</a:t>
            </a:r>
          </a:p>
          <a:p>
            <a:pPr lvl="1"/>
            <a:endParaRPr lang="en-US" sz="800" dirty="0" smtClean="0"/>
          </a:p>
          <a:p>
            <a:r>
              <a:rPr lang="en-US" sz="2000" dirty="0" smtClean="0"/>
              <a:t>Market failure and consolidation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2179C-4337-4C4B-90C0-155AA6857DAE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5666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The Onset of “Exchanges” </a:t>
            </a:r>
            <a:endParaRPr lang="en-US" sz="2800" dirty="0"/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858000" y="652410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9597C7-5372-41EE-870F-D1F1111183E3}" type="slidenum">
              <a:rPr lang="en-US" sz="1050" smtClean="0"/>
              <a:pPr algn="r"/>
              <a:t>1</a:t>
            </a:fld>
            <a:endParaRPr lang="en-US" sz="1050" dirty="0"/>
          </a:p>
        </p:txBody>
      </p:sp>
      <p:pic>
        <p:nvPicPr>
          <p:cNvPr id="11" name="Picture 10" descr="Employee selects benef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3854" y="3477719"/>
            <a:ext cx="1303174" cy="1285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6928" y="4356625"/>
            <a:ext cx="247488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Health Insurance Exchanges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4796" y="3891770"/>
            <a:ext cx="231479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Consumer-Directed Benefits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597" y="2146300"/>
            <a:ext cx="231479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PPACA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3708" y="5629821"/>
            <a:ext cx="231479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noProof="0" dirty="0" smtClean="0"/>
              <a:t>Consumerism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8293" y="2131161"/>
            <a:ext cx="231479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Health Cost Inflation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3948" y="5633724"/>
            <a:ext cx="231479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noProof="0" dirty="0" smtClean="0"/>
              <a:t>Online Brokers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338" y="3894884"/>
            <a:ext cx="207573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noProof="0" dirty="0" smtClean="0"/>
              <a:t>Commercial Sponsorship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28407" y="2683239"/>
            <a:ext cx="1138301" cy="79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0557" y="2683239"/>
            <a:ext cx="1154239" cy="79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48328" y="4184157"/>
            <a:ext cx="10183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78393" y="4772124"/>
            <a:ext cx="840351" cy="857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35177" y="4772124"/>
            <a:ext cx="862500" cy="857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320557" y="4184157"/>
            <a:ext cx="1335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19337" y="2683239"/>
            <a:ext cx="139508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Affordability Concerns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98187" y="2685739"/>
            <a:ext cx="139508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Public Exchanges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44045" y="3676989"/>
            <a:ext cx="139508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Path to Defined Contribution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55612" y="4769332"/>
            <a:ext cx="139508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“Retail”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Expectations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2273" y="4772124"/>
            <a:ext cx="139508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“Marketplace” Technology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6945" y="3661999"/>
            <a:ext cx="139508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Exchanges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20513" y="1410381"/>
            <a:ext cx="391758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/>
              <a:t>How did we get to this place?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87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Appendix 1: Private Exchanges</a:t>
            </a:r>
            <a:endParaRPr lang="en-US" sz="2800" dirty="0"/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9597C7-5372-41EE-870F-D1F1111183E3}" type="slidenum">
              <a:rPr lang="en-US" sz="1050" smtClean="0"/>
              <a:pPr algn="r"/>
              <a:t>19</a:t>
            </a:fld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59763" y="1319134"/>
            <a:ext cx="84994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 private exchange is a marketplace to shop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for </a:t>
            </a:r>
            <a:r>
              <a:rPr kumimoji="0" lang="en-US" sz="20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employer-sponsored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benefits…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4" name="Picture 2" descr="https://encrypted-tbn1.google.com/images?q=tbn:ANd9GcSZPI45AU4HVGO1xoJFcx_B6cNJjHGc_Wv5qvcyvRxKTq3na-jH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1905000" cy="1905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</p:pic>
      <p:sp>
        <p:nvSpPr>
          <p:cNvPr id="55" name="Oval Callout 54"/>
          <p:cNvSpPr/>
          <p:nvPr/>
        </p:nvSpPr>
        <p:spPr bwMode="auto">
          <a:xfrm rot="413950">
            <a:off x="6007845" y="1740468"/>
            <a:ext cx="3059955" cy="1459932"/>
          </a:xfrm>
          <a:prstGeom prst="wedgeEllipseCallout">
            <a:avLst>
              <a:gd name="adj1" fmla="val -27050"/>
              <a:gd name="adj2" fmla="val 561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Callout 55"/>
          <p:cNvSpPr/>
          <p:nvPr/>
        </p:nvSpPr>
        <p:spPr bwMode="auto">
          <a:xfrm>
            <a:off x="2702129" y="1784296"/>
            <a:ext cx="3172143" cy="1339904"/>
          </a:xfrm>
          <a:prstGeom prst="wedgeEllipseCallout">
            <a:avLst>
              <a:gd name="adj1" fmla="val -13181"/>
              <a:gd name="adj2" fmla="val 6736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Callout 56"/>
          <p:cNvSpPr/>
          <p:nvPr/>
        </p:nvSpPr>
        <p:spPr bwMode="auto">
          <a:xfrm rot="20580554">
            <a:off x="-7232" y="1875755"/>
            <a:ext cx="2614216" cy="1384041"/>
          </a:xfrm>
          <a:prstGeom prst="wedgeEllipseCallout">
            <a:avLst>
              <a:gd name="adj1" fmla="val 18284"/>
              <a:gd name="adj2" fmla="val 6876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19400" y="2064603"/>
            <a:ext cx="290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What is the right plan for me given my unique healthcare needs and preferences?</a:t>
            </a:r>
            <a:endParaRPr lang="en-US" sz="1600" dirty="0" smtClean="0"/>
          </a:p>
        </p:txBody>
      </p:sp>
      <p:sp>
        <p:nvSpPr>
          <p:cNvPr id="59" name="TextBox 58"/>
          <p:cNvSpPr txBox="1"/>
          <p:nvPr/>
        </p:nvSpPr>
        <p:spPr>
          <a:xfrm rot="20688068">
            <a:off x="258928" y="2085941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What can I afford to spend? How much is my employer subsidizing?</a:t>
            </a:r>
            <a:endParaRPr lang="en-US" sz="1600" i="1" dirty="0"/>
          </a:p>
        </p:txBody>
      </p:sp>
      <p:pic>
        <p:nvPicPr>
          <p:cNvPr id="60" name="Picture 59" descr="Employee selects benefi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0197" y="4572000"/>
            <a:ext cx="1303174" cy="1285875"/>
          </a:xfrm>
          <a:prstGeom prst="rect">
            <a:avLst/>
          </a:prstGeom>
        </p:spPr>
      </p:pic>
      <p:sp>
        <p:nvSpPr>
          <p:cNvPr id="61" name="Freeform 60"/>
          <p:cNvSpPr/>
          <p:nvPr/>
        </p:nvSpPr>
        <p:spPr bwMode="auto">
          <a:xfrm>
            <a:off x="2667000" y="3931920"/>
            <a:ext cx="274320" cy="182880"/>
          </a:xfrm>
          <a:custGeom>
            <a:avLst/>
            <a:gdLst>
              <a:gd name="connsiteX0" fmla="*/ 0 w 304800"/>
              <a:gd name="connsiteY0" fmla="*/ 152400 h 304800"/>
              <a:gd name="connsiteX1" fmla="*/ 44637 w 304800"/>
              <a:gd name="connsiteY1" fmla="*/ 44637 h 304800"/>
              <a:gd name="connsiteX2" fmla="*/ 152400 w 304800"/>
              <a:gd name="connsiteY2" fmla="*/ 0 h 304800"/>
              <a:gd name="connsiteX3" fmla="*/ 260163 w 304800"/>
              <a:gd name="connsiteY3" fmla="*/ 44637 h 304800"/>
              <a:gd name="connsiteX4" fmla="*/ 304800 w 304800"/>
              <a:gd name="connsiteY4" fmla="*/ 152400 h 304800"/>
              <a:gd name="connsiteX5" fmla="*/ 260163 w 304800"/>
              <a:gd name="connsiteY5" fmla="*/ 260163 h 304800"/>
              <a:gd name="connsiteX6" fmla="*/ 152400 w 304800"/>
              <a:gd name="connsiteY6" fmla="*/ 304800 h 304800"/>
              <a:gd name="connsiteX7" fmla="*/ 44637 w 304800"/>
              <a:gd name="connsiteY7" fmla="*/ 260163 h 304800"/>
              <a:gd name="connsiteX8" fmla="*/ 0 w 304800"/>
              <a:gd name="connsiteY8" fmla="*/ 1524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304800">
                <a:moveTo>
                  <a:pt x="0" y="152400"/>
                </a:moveTo>
                <a:cubicBezTo>
                  <a:pt x="0" y="111981"/>
                  <a:pt x="16056" y="73217"/>
                  <a:pt x="44637" y="44637"/>
                </a:cubicBezTo>
                <a:cubicBezTo>
                  <a:pt x="73218" y="16056"/>
                  <a:pt x="111981" y="0"/>
                  <a:pt x="152400" y="0"/>
                </a:cubicBezTo>
                <a:cubicBezTo>
                  <a:pt x="192819" y="0"/>
                  <a:pt x="231583" y="16056"/>
                  <a:pt x="260163" y="44637"/>
                </a:cubicBezTo>
                <a:cubicBezTo>
                  <a:pt x="288744" y="73218"/>
                  <a:pt x="304800" y="111981"/>
                  <a:pt x="304800" y="152400"/>
                </a:cubicBezTo>
                <a:cubicBezTo>
                  <a:pt x="304800" y="192819"/>
                  <a:pt x="288744" y="231583"/>
                  <a:pt x="260163" y="260163"/>
                </a:cubicBezTo>
                <a:cubicBezTo>
                  <a:pt x="231582" y="288744"/>
                  <a:pt x="192819" y="304800"/>
                  <a:pt x="152400" y="304800"/>
                </a:cubicBezTo>
                <a:cubicBezTo>
                  <a:pt x="111981" y="304800"/>
                  <a:pt x="73217" y="288744"/>
                  <a:pt x="44637" y="260163"/>
                </a:cubicBezTo>
                <a:cubicBezTo>
                  <a:pt x="16056" y="231582"/>
                  <a:pt x="0" y="192819"/>
                  <a:pt x="0" y="152400"/>
                </a:cubicBezTo>
                <a:close/>
              </a:path>
            </a:pathLst>
          </a:cu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chemeClr val="dk1"/>
              </a:solidFill>
              <a:latin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410948">
            <a:off x="6067505" y="2122976"/>
            <a:ext cx="290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What are my total expected out of pocket costs (e.g., fixed, likely)? 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4678680" y="3931920"/>
            <a:ext cx="274320" cy="18288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chemeClr val="dk1"/>
              </a:solidFill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410200" y="3611880"/>
            <a:ext cx="365760" cy="27432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Arial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084320" y="4099560"/>
            <a:ext cx="182880" cy="91440"/>
          </a:xfrm>
          <a:custGeom>
            <a:avLst/>
            <a:gdLst>
              <a:gd name="connsiteX0" fmla="*/ 0 w 304800"/>
              <a:gd name="connsiteY0" fmla="*/ 152400 h 304800"/>
              <a:gd name="connsiteX1" fmla="*/ 44637 w 304800"/>
              <a:gd name="connsiteY1" fmla="*/ 44637 h 304800"/>
              <a:gd name="connsiteX2" fmla="*/ 152400 w 304800"/>
              <a:gd name="connsiteY2" fmla="*/ 0 h 304800"/>
              <a:gd name="connsiteX3" fmla="*/ 260163 w 304800"/>
              <a:gd name="connsiteY3" fmla="*/ 44637 h 304800"/>
              <a:gd name="connsiteX4" fmla="*/ 304800 w 304800"/>
              <a:gd name="connsiteY4" fmla="*/ 152400 h 304800"/>
              <a:gd name="connsiteX5" fmla="*/ 260163 w 304800"/>
              <a:gd name="connsiteY5" fmla="*/ 260163 h 304800"/>
              <a:gd name="connsiteX6" fmla="*/ 152400 w 304800"/>
              <a:gd name="connsiteY6" fmla="*/ 304800 h 304800"/>
              <a:gd name="connsiteX7" fmla="*/ 44637 w 304800"/>
              <a:gd name="connsiteY7" fmla="*/ 260163 h 304800"/>
              <a:gd name="connsiteX8" fmla="*/ 0 w 304800"/>
              <a:gd name="connsiteY8" fmla="*/ 1524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304800">
                <a:moveTo>
                  <a:pt x="0" y="152400"/>
                </a:moveTo>
                <a:cubicBezTo>
                  <a:pt x="0" y="111981"/>
                  <a:pt x="16056" y="73217"/>
                  <a:pt x="44637" y="44637"/>
                </a:cubicBezTo>
                <a:cubicBezTo>
                  <a:pt x="73218" y="16056"/>
                  <a:pt x="111981" y="0"/>
                  <a:pt x="152400" y="0"/>
                </a:cubicBezTo>
                <a:cubicBezTo>
                  <a:pt x="192819" y="0"/>
                  <a:pt x="231583" y="16056"/>
                  <a:pt x="260163" y="44637"/>
                </a:cubicBezTo>
                <a:cubicBezTo>
                  <a:pt x="288744" y="73218"/>
                  <a:pt x="304800" y="111981"/>
                  <a:pt x="304800" y="152400"/>
                </a:cubicBezTo>
                <a:cubicBezTo>
                  <a:pt x="304800" y="192819"/>
                  <a:pt x="288744" y="231583"/>
                  <a:pt x="260163" y="260163"/>
                </a:cubicBezTo>
                <a:cubicBezTo>
                  <a:pt x="231582" y="288744"/>
                  <a:pt x="192819" y="304800"/>
                  <a:pt x="152400" y="304800"/>
                </a:cubicBezTo>
                <a:cubicBezTo>
                  <a:pt x="111981" y="304800"/>
                  <a:pt x="73217" y="288744"/>
                  <a:pt x="44637" y="260163"/>
                </a:cubicBezTo>
                <a:cubicBezTo>
                  <a:pt x="16056" y="231582"/>
                  <a:pt x="0" y="192819"/>
                  <a:pt x="0" y="152400"/>
                </a:cubicBezTo>
                <a:close/>
              </a:path>
            </a:pathLst>
          </a:cu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chemeClr val="dk1"/>
              </a:solidFill>
              <a:latin typeface="Arial" charset="0"/>
            </a:endParaRP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6523983" y="4280356"/>
            <a:ext cx="1562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Marketplace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2133600" y="3459480"/>
            <a:ext cx="365760" cy="27432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chemeClr val="dk1"/>
              </a:solidFill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248400" y="3352800"/>
            <a:ext cx="457200" cy="32004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49"/>
          <p:cNvSpPr>
            <a:spLocks noChangeArrowheads="1"/>
          </p:cNvSpPr>
          <p:nvPr/>
        </p:nvSpPr>
        <p:spPr bwMode="auto">
          <a:xfrm>
            <a:off x="6064120" y="5863862"/>
            <a:ext cx="251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marL="117475" indent="-117475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Breadth of Products &amp; Choice</a:t>
            </a:r>
            <a:endParaRPr lang="en-US" sz="1400" kern="1200" dirty="0" smtClean="0">
              <a:solidFill>
                <a:srgbClr val="000000"/>
              </a:solidFill>
              <a:latin typeface="+mj-lt"/>
            </a:endParaRPr>
          </a:p>
          <a:p>
            <a:pPr marL="117475" indent="-117475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kern="1200" dirty="0" smtClean="0">
                <a:solidFill>
                  <a:srgbClr val="000000"/>
                </a:solidFill>
                <a:latin typeface="+mj-lt"/>
              </a:rPr>
              <a:t>Education &amp; Decision Support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3611880" y="3627120"/>
            <a:ext cx="274320" cy="18288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chemeClr val="dk1"/>
              </a:solidFill>
              <a:latin typeface="Arial" charset="0"/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4258335" y="4898066"/>
            <a:ext cx="2089301" cy="457200"/>
          </a:xfrm>
          <a:prstGeom prst="rightArrow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 Box 39"/>
          <p:cNvSpPr txBox="1">
            <a:spLocks noChangeArrowheads="1"/>
          </p:cNvSpPr>
          <p:nvPr/>
        </p:nvSpPr>
        <p:spPr bwMode="gray">
          <a:xfrm>
            <a:off x="4929479" y="4272348"/>
            <a:ext cx="765175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6000"/>
              </a:lnSpc>
              <a:spcBef>
                <a:spcPct val="50000"/>
              </a:spcBef>
            </a:pPr>
            <a:r>
              <a:rPr lang="en-US" sz="1200" b="1" dirty="0" smtClean="0"/>
              <a:t>Interaction Channels</a:t>
            </a:r>
            <a:endParaRPr lang="en-US" sz="1200" b="1" dirty="0"/>
          </a:p>
        </p:txBody>
      </p:sp>
      <p:sp>
        <p:nvSpPr>
          <p:cNvPr id="77" name="Rectangle 76"/>
          <p:cNvSpPr/>
          <p:nvPr/>
        </p:nvSpPr>
        <p:spPr>
          <a:xfrm>
            <a:off x="5004329" y="4523950"/>
            <a:ext cx="588751" cy="134345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2" descr="http://www.cisco.com/en/US/prod/collateral/voicesw/ps6788/phones/ps379/ps6513/images/product_data_sheet0900aecd802ff012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00000">
            <a:off x="5077394" y="4973895"/>
            <a:ext cx="448498" cy="3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 descr="http://images.tigerdirect.com/skuimages/large/L49-0044-main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54906" y="5511932"/>
            <a:ext cx="293475" cy="2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crypted-tbn1.gstatic.com/images?q=tbn:ANd9GcTsjTDolYipVERJbPmDG1Qsvt59cEhcMwpiHR6YcVPro6IRYmq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47" y="4593262"/>
            <a:ext cx="303172" cy="3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Private Exchanges at a Glance</a:t>
            </a:r>
            <a:endParaRPr lang="en-US" sz="2800" dirty="0"/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9597C7-5372-41EE-870F-D1F1111183E3}" type="slidenum">
              <a:rPr lang="en-US" sz="1050" smtClean="0"/>
              <a:pPr algn="r"/>
              <a:t>20</a:t>
            </a:fld>
            <a:endParaRPr lang="en-US" sz="1050" dirty="0"/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307975" y="6012284"/>
            <a:ext cx="1561307" cy="50855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2C77"/>
                </a:solidFill>
              </a:rPr>
              <a:t> </a:t>
            </a:r>
            <a:endParaRPr lang="en-US" sz="1100" baseline="30000" dirty="0">
              <a:solidFill>
                <a:srgbClr val="002C77"/>
              </a:solidFill>
            </a:endParaRPr>
          </a:p>
        </p:txBody>
      </p:sp>
      <p:sp>
        <p:nvSpPr>
          <p:cNvPr id="39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98913" y="1336789"/>
            <a:ext cx="3814762" cy="3540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/>
          <a:lstStyle/>
          <a:p>
            <a:pPr algn="ctr">
              <a:lnSpc>
                <a:spcPct val="86000"/>
              </a:lnSpc>
              <a:defRPr/>
            </a:pPr>
            <a:r>
              <a:rPr lang="en-US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Private Exchange</a:t>
            </a:r>
            <a:endParaRPr lang="en-US" sz="17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441325" y="1947977"/>
            <a:ext cx="2060575" cy="2663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2C77"/>
                </a:solidFill>
                <a:latin typeface="+mn-lt"/>
                <a:ea typeface="+mn-ea"/>
                <a:cs typeface="+mn-cs"/>
              </a:rPr>
              <a:t> </a:t>
            </a:r>
            <a:endParaRPr lang="en-US" sz="1100" baseline="30000" dirty="0">
              <a:solidFill>
                <a:srgbClr val="002C7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auto">
          <a:xfrm>
            <a:off x="3998913" y="1690802"/>
            <a:ext cx="3814762" cy="292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2C77"/>
                </a:solidFill>
                <a:latin typeface="+mn-lt"/>
                <a:ea typeface="+mn-ea"/>
                <a:cs typeface="+mn-cs"/>
              </a:rPr>
              <a:t> </a:t>
            </a:r>
            <a:endParaRPr lang="en-US" sz="1100" baseline="30000" dirty="0">
              <a:solidFill>
                <a:srgbClr val="002C77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5" name="AutoShape 11"/>
          <p:cNvCxnSpPr>
            <a:cxnSpLocks noChangeShapeType="1"/>
            <a:stCxn id="58" idx="3"/>
          </p:cNvCxnSpPr>
          <p:nvPr>
            <p:custDataLst>
              <p:tags r:id="rId2"/>
            </p:custDataLst>
          </p:nvPr>
        </p:nvCxnSpPr>
        <p:spPr bwMode="gray">
          <a:xfrm flipH="1" flipV="1">
            <a:off x="2351089" y="3976677"/>
            <a:ext cx="52386" cy="64294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6" name="AutoShape 11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gray">
          <a:xfrm>
            <a:off x="2403475" y="4050892"/>
            <a:ext cx="1781175" cy="1588"/>
          </a:xfrm>
          <a:prstGeom prst="straightConnector1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57" name="AutoShape 29"/>
          <p:cNvCxnSpPr>
            <a:cxnSpLocks noChangeShapeType="1"/>
            <a:stCxn id="58" idx="0"/>
          </p:cNvCxnSpPr>
          <p:nvPr>
            <p:custDataLst>
              <p:tags r:id="rId4"/>
            </p:custDataLst>
          </p:nvPr>
        </p:nvCxnSpPr>
        <p:spPr bwMode="gray">
          <a:xfrm flipV="1">
            <a:off x="1486694" y="3087815"/>
            <a:ext cx="794" cy="552312"/>
          </a:xfrm>
          <a:prstGeom prst="straightConnector1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5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9913" y="3640127"/>
            <a:ext cx="1833562" cy="801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pPr marL="119063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2C77"/>
                </a:solidFill>
              </a:rPr>
              <a:t>Employer</a:t>
            </a:r>
          </a:p>
        </p:txBody>
      </p:sp>
      <p:sp>
        <p:nvSpPr>
          <p:cNvPr id="59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9913" y="2275002"/>
            <a:ext cx="1833562" cy="801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pPr marL="119063" eaLnBrk="0" hangingPunct="0"/>
            <a:r>
              <a:rPr lang="en-US" sz="1100" dirty="0" smtClean="0">
                <a:solidFill>
                  <a:srgbClr val="002C77"/>
                </a:solidFill>
              </a:rPr>
              <a:t>Individual</a:t>
            </a:r>
            <a:endParaRPr lang="en-US" sz="1100" baseline="30000" dirty="0">
              <a:solidFill>
                <a:srgbClr val="002C77"/>
              </a:solidFill>
            </a:endParaRPr>
          </a:p>
        </p:txBody>
      </p:sp>
      <p:sp>
        <p:nvSpPr>
          <p:cNvPr id="60" name="Text Box 39"/>
          <p:cNvSpPr txBox="1">
            <a:spLocks noChangeArrowheads="1"/>
          </p:cNvSpPr>
          <p:nvPr/>
        </p:nvSpPr>
        <p:spPr bwMode="gray">
          <a:xfrm>
            <a:off x="1104026" y="3301434"/>
            <a:ext cx="765337" cy="197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6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002C77"/>
                </a:solidFill>
              </a:rPr>
              <a:t>Contribution</a:t>
            </a: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gray">
          <a:xfrm>
            <a:off x="4329113" y="1728902"/>
            <a:ext cx="12811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6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2C77"/>
                </a:solidFill>
              </a:rPr>
              <a:t>Front End</a:t>
            </a:r>
            <a:endParaRPr lang="en-US" sz="1200" b="1" dirty="0">
              <a:solidFill>
                <a:srgbClr val="002C77"/>
              </a:solidFill>
            </a:endParaRPr>
          </a:p>
        </p:txBody>
      </p:sp>
      <p:cxnSp>
        <p:nvCxnSpPr>
          <p:cNvPr id="62" name="AutoShape 1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gray">
          <a:xfrm>
            <a:off x="5761038" y="4051686"/>
            <a:ext cx="296862" cy="0"/>
          </a:xfrm>
          <a:prstGeom prst="straightConnector1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63" name="Rectangle 43"/>
          <p:cNvSpPr>
            <a:spLocks noChangeArrowheads="1"/>
          </p:cNvSpPr>
          <p:nvPr/>
        </p:nvSpPr>
        <p:spPr bwMode="auto">
          <a:xfrm>
            <a:off x="6070600" y="1933689"/>
            <a:ext cx="1584325" cy="25288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2C77"/>
                </a:solidFill>
              </a:rPr>
              <a:t> </a:t>
            </a:r>
            <a:endParaRPr lang="en-US" sz="1100" baseline="30000" dirty="0">
              <a:solidFill>
                <a:srgbClr val="002C77"/>
              </a:solidFill>
            </a:endParaRPr>
          </a:p>
        </p:txBody>
      </p:sp>
      <p:cxnSp>
        <p:nvCxnSpPr>
          <p:cNvPr id="64" name="AutoShape 1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gray">
          <a:xfrm flipH="1" flipV="1">
            <a:off x="7654925" y="3167970"/>
            <a:ext cx="333375" cy="1588"/>
          </a:xfrm>
          <a:prstGeom prst="straightConnector1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3998913" y="5315064"/>
            <a:ext cx="3814762" cy="123649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2C77"/>
                </a:solidFill>
                <a:latin typeface="+mn-lt"/>
                <a:ea typeface="+mn-ea"/>
                <a:cs typeface="+mn-cs"/>
              </a:rPr>
              <a:t> </a:t>
            </a:r>
            <a:endParaRPr lang="en-US" sz="1100" baseline="30000" dirty="0">
              <a:solidFill>
                <a:srgbClr val="002C7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3998913" y="5315064"/>
            <a:ext cx="3814762" cy="23971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Differentiated Product Library</a:t>
            </a:r>
          </a:p>
        </p:txBody>
      </p:sp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4176713" y="5659551"/>
            <a:ext cx="107950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>
                <a:solidFill>
                  <a:schemeClr val="tx2"/>
                </a:solidFill>
              </a:rPr>
              <a:t>Core </a:t>
            </a:r>
            <a:r>
              <a:rPr lang="en-US" sz="900" b="1" dirty="0" smtClean="0">
                <a:solidFill>
                  <a:schemeClr val="tx2"/>
                </a:solidFill>
              </a:rPr>
              <a:t>Health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5376863" y="5659551"/>
            <a:ext cx="1077912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solidFill>
                  <a:schemeClr val="tx2"/>
                </a:solidFill>
              </a:rPr>
              <a:t>Other Insurance Products</a:t>
            </a:r>
            <a:endParaRPr lang="en-US" sz="900" b="1" baseline="30000" dirty="0">
              <a:solidFill>
                <a:schemeClr val="tx2"/>
              </a:solidFill>
            </a:endParaRPr>
          </a:p>
        </p:txBody>
      </p:sp>
      <p:sp>
        <p:nvSpPr>
          <p:cNvPr id="69" name="Rectangle 42"/>
          <p:cNvSpPr>
            <a:spLocks noChangeArrowheads="1"/>
          </p:cNvSpPr>
          <p:nvPr/>
        </p:nvSpPr>
        <p:spPr bwMode="auto">
          <a:xfrm>
            <a:off x="6575425" y="5659551"/>
            <a:ext cx="107950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solidFill>
                  <a:schemeClr val="tx2"/>
                </a:solidFill>
              </a:rPr>
              <a:t>Related Goods and Services</a:t>
            </a:r>
            <a:endParaRPr lang="en-US" sz="900" b="1" baseline="30000" dirty="0">
              <a:solidFill>
                <a:schemeClr val="tx2"/>
              </a:solidFill>
            </a:endParaRPr>
          </a:p>
        </p:txBody>
      </p:sp>
      <p:cxnSp>
        <p:nvCxnSpPr>
          <p:cNvPr id="70" name="AutoShape 11"/>
          <p:cNvCxnSpPr>
            <a:cxnSpLocks noChangeShapeType="1"/>
            <a:stCxn id="91" idx="2"/>
          </p:cNvCxnSpPr>
          <p:nvPr>
            <p:custDataLst>
              <p:tags r:id="rId9"/>
            </p:custDataLst>
          </p:nvPr>
        </p:nvCxnSpPr>
        <p:spPr bwMode="gray">
          <a:xfrm flipH="1">
            <a:off x="4968875" y="3137014"/>
            <a:ext cx="1" cy="2159000"/>
          </a:xfrm>
          <a:prstGeom prst="straightConnector1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71" name="Rectangle 42"/>
          <p:cNvSpPr>
            <a:spLocks noChangeArrowheads="1"/>
          </p:cNvSpPr>
          <p:nvPr/>
        </p:nvSpPr>
        <p:spPr bwMode="auto">
          <a:xfrm>
            <a:off x="6130925" y="1987664"/>
            <a:ext cx="1463675" cy="3651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Eligibility &amp; Enrollment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2" name="Rectangle 42"/>
          <p:cNvSpPr>
            <a:spLocks noChangeArrowheads="1"/>
          </p:cNvSpPr>
          <p:nvPr/>
        </p:nvSpPr>
        <p:spPr bwMode="auto">
          <a:xfrm>
            <a:off x="6130925" y="2400414"/>
            <a:ext cx="1463675" cy="3651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Billing &amp; Financial Management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6130925" y="2813164"/>
            <a:ext cx="1463675" cy="36671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Marketing </a:t>
            </a:r>
            <a:r>
              <a:rPr lang="en-US" sz="1000" b="1" dirty="0">
                <a:solidFill>
                  <a:schemeClr val="bg1"/>
                </a:solidFill>
              </a:rPr>
              <a:t>&amp; Communications</a:t>
            </a:r>
          </a:p>
        </p:txBody>
      </p:sp>
      <p:sp>
        <p:nvSpPr>
          <p:cNvPr id="76" name="Rectangle 43"/>
          <p:cNvSpPr>
            <a:spLocks noChangeArrowheads="1"/>
          </p:cNvSpPr>
          <p:nvPr/>
        </p:nvSpPr>
        <p:spPr bwMode="auto">
          <a:xfrm>
            <a:off x="4176713" y="3281477"/>
            <a:ext cx="1584325" cy="119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2C77"/>
                </a:solidFill>
              </a:rPr>
              <a:t> </a:t>
            </a:r>
            <a:endParaRPr lang="en-US" sz="1100" baseline="30000" dirty="0">
              <a:solidFill>
                <a:srgbClr val="002C77"/>
              </a:solidFill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4176713" y="3281477"/>
            <a:ext cx="1584325" cy="2397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Employer / Broker Portals</a:t>
            </a:r>
            <a:endParaRPr lang="en-US" sz="1000" b="1" baseline="30000" dirty="0">
              <a:solidFill>
                <a:schemeClr val="bg1"/>
              </a:solidFill>
            </a:endParaRPr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4251325" y="3602152"/>
            <a:ext cx="143668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Manage Eligibility/Records</a:t>
            </a:r>
            <a:endParaRPr lang="en-US" sz="900" b="1" baseline="30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4251325" y="3892664"/>
            <a:ext cx="143668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Oversee Billing / Payment</a:t>
            </a:r>
            <a:endParaRPr lang="en-US" sz="900" b="1" baseline="30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Rectangle 42"/>
          <p:cNvSpPr>
            <a:spLocks noChangeArrowheads="1"/>
          </p:cNvSpPr>
          <p:nvPr/>
        </p:nvSpPr>
        <p:spPr bwMode="auto">
          <a:xfrm>
            <a:off x="4251325" y="4183177"/>
            <a:ext cx="143668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Reports &amp; Compliance</a:t>
            </a:r>
            <a:endParaRPr lang="en-US" sz="900" b="1" baseline="30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Rectangle 43"/>
          <p:cNvSpPr>
            <a:spLocks noChangeArrowheads="1"/>
          </p:cNvSpPr>
          <p:nvPr/>
        </p:nvSpPr>
        <p:spPr bwMode="auto">
          <a:xfrm>
            <a:off x="4176713" y="1944802"/>
            <a:ext cx="1584325" cy="119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2C77"/>
                </a:solidFill>
              </a:rPr>
              <a:t> </a:t>
            </a:r>
            <a:endParaRPr lang="en-US" sz="1100" baseline="30000" dirty="0">
              <a:solidFill>
                <a:srgbClr val="002C77"/>
              </a:solidFill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4176713" y="1944802"/>
            <a:ext cx="1584325" cy="2397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Consumer Marketplace</a:t>
            </a:r>
            <a:endParaRPr lang="en-US" sz="1000" b="1" baseline="30000" dirty="0">
              <a:solidFill>
                <a:schemeClr val="bg1"/>
              </a:solidFill>
            </a:endParaRPr>
          </a:p>
        </p:txBody>
      </p:sp>
      <p:sp>
        <p:nvSpPr>
          <p:cNvPr id="93" name="Rectangle 42"/>
          <p:cNvSpPr>
            <a:spLocks noChangeArrowheads="1"/>
          </p:cNvSpPr>
          <p:nvPr/>
        </p:nvSpPr>
        <p:spPr bwMode="auto">
          <a:xfrm>
            <a:off x="4251325" y="2267064"/>
            <a:ext cx="143668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Shop &amp; Enroll</a:t>
            </a:r>
            <a:endParaRPr lang="en-US" sz="900" b="1" baseline="30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4251325" y="2848089"/>
            <a:ext cx="143668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Billing &amp; Payment</a:t>
            </a:r>
            <a:endParaRPr lang="en-US" sz="900" b="1" baseline="30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" name="Rectangle 42"/>
          <p:cNvSpPr>
            <a:spLocks noChangeArrowheads="1"/>
          </p:cNvSpPr>
          <p:nvPr/>
        </p:nvSpPr>
        <p:spPr bwMode="auto">
          <a:xfrm>
            <a:off x="4251325" y="2557577"/>
            <a:ext cx="1436688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Manage Benefits</a:t>
            </a:r>
            <a:endParaRPr lang="en-US" sz="900" b="1" baseline="30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6" name="AutoShape 1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gray">
          <a:xfrm>
            <a:off x="6862763" y="4473689"/>
            <a:ext cx="0" cy="822325"/>
          </a:xfrm>
          <a:prstGeom prst="straightConnector1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97" name="AutoShape 24"/>
          <p:cNvCxnSpPr>
            <a:cxnSpLocks noChangeShapeType="1"/>
            <a:stCxn id="108" idx="2"/>
            <a:endCxn id="65" idx="3"/>
          </p:cNvCxnSpPr>
          <p:nvPr/>
        </p:nvCxnSpPr>
        <p:spPr bwMode="auto">
          <a:xfrm rot="5400000">
            <a:off x="7071164" y="4565326"/>
            <a:ext cx="2110498" cy="625475"/>
          </a:xfrm>
          <a:prstGeom prst="bentConnector2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98" name="Rectangle 42"/>
          <p:cNvSpPr>
            <a:spLocks noChangeArrowheads="1"/>
          </p:cNvSpPr>
          <p:nvPr/>
        </p:nvSpPr>
        <p:spPr bwMode="auto">
          <a:xfrm>
            <a:off x="6130925" y="3640252"/>
            <a:ext cx="1463675" cy="3651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Data Management</a:t>
            </a:r>
          </a:p>
        </p:txBody>
      </p:sp>
      <p:sp>
        <p:nvSpPr>
          <p:cNvPr id="99" name="Rectangle 42"/>
          <p:cNvSpPr>
            <a:spLocks noChangeArrowheads="1"/>
          </p:cNvSpPr>
          <p:nvPr/>
        </p:nvSpPr>
        <p:spPr bwMode="auto">
          <a:xfrm>
            <a:off x="6130925" y="4053002"/>
            <a:ext cx="1463675" cy="3667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Reporting</a:t>
            </a:r>
          </a:p>
        </p:txBody>
      </p:sp>
      <p:sp>
        <p:nvSpPr>
          <p:cNvPr id="100" name="Rectangle 42"/>
          <p:cNvSpPr>
            <a:spLocks noChangeArrowheads="1"/>
          </p:cNvSpPr>
          <p:nvPr/>
        </p:nvSpPr>
        <p:spPr bwMode="auto">
          <a:xfrm>
            <a:off x="4329113" y="4767377"/>
            <a:ext cx="1281112" cy="2397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Decision Support</a:t>
            </a:r>
            <a:endParaRPr lang="en-US" sz="1000" b="1" baseline="30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 Box 39"/>
          <p:cNvSpPr txBox="1">
            <a:spLocks noChangeArrowheads="1"/>
          </p:cNvSpPr>
          <p:nvPr/>
        </p:nvSpPr>
        <p:spPr bwMode="gray">
          <a:xfrm>
            <a:off x="6223000" y="1728902"/>
            <a:ext cx="1279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6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2C77"/>
                </a:solidFill>
              </a:rPr>
              <a:t>Back End Admin</a:t>
            </a:r>
            <a:endParaRPr lang="en-US" sz="1200" b="1" dirty="0">
              <a:solidFill>
                <a:srgbClr val="002C77"/>
              </a:solidFill>
            </a:endParaRPr>
          </a:p>
        </p:txBody>
      </p:sp>
      <p:sp>
        <p:nvSpPr>
          <p:cNvPr id="102" name="Rectangle 43"/>
          <p:cNvSpPr>
            <a:spLocks noChangeArrowheads="1"/>
          </p:cNvSpPr>
          <p:nvPr/>
        </p:nvSpPr>
        <p:spPr bwMode="auto">
          <a:xfrm>
            <a:off x="2657475" y="4800714"/>
            <a:ext cx="1195388" cy="871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2C77"/>
                </a:solidFill>
                <a:latin typeface="+mn-lt"/>
                <a:ea typeface="+mn-ea"/>
                <a:cs typeface="+mn-cs"/>
              </a:rPr>
              <a:t> </a:t>
            </a:r>
            <a:endParaRPr lang="en-US" sz="1100" baseline="30000" dirty="0">
              <a:solidFill>
                <a:srgbClr val="002C7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" name="Rectangle 42"/>
          <p:cNvSpPr>
            <a:spLocks noChangeArrowheads="1"/>
          </p:cNvSpPr>
          <p:nvPr/>
        </p:nvSpPr>
        <p:spPr bwMode="auto">
          <a:xfrm>
            <a:off x="2657475" y="4800714"/>
            <a:ext cx="1195388" cy="23971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>
                <a:solidFill>
                  <a:schemeClr val="bg1"/>
                </a:solidFill>
              </a:rPr>
              <a:t>Contact Center</a:t>
            </a:r>
          </a:p>
        </p:txBody>
      </p:sp>
      <p:sp>
        <p:nvSpPr>
          <p:cNvPr id="104" name="Rectangle 42"/>
          <p:cNvSpPr>
            <a:spLocks noChangeArrowheads="1"/>
          </p:cNvSpPr>
          <p:nvPr/>
        </p:nvSpPr>
        <p:spPr bwMode="auto">
          <a:xfrm>
            <a:off x="2729707" y="5101627"/>
            <a:ext cx="1050925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solidFill>
                  <a:schemeClr val="tx2"/>
                </a:solidFill>
              </a:rPr>
              <a:t>Sales</a:t>
            </a:r>
            <a:endParaRPr lang="en-US" sz="900" b="1" dirty="0">
              <a:solidFill>
                <a:schemeClr val="tx2"/>
              </a:solidFill>
            </a:endParaRPr>
          </a:p>
        </p:txBody>
      </p:sp>
      <p:cxnSp>
        <p:nvCxnSpPr>
          <p:cNvPr id="105" name="AutoShape 24"/>
          <p:cNvCxnSpPr>
            <a:cxnSpLocks noChangeShapeType="1"/>
            <a:stCxn id="102" idx="1"/>
            <a:endCxn id="40" idx="2"/>
          </p:cNvCxnSpPr>
          <p:nvPr/>
        </p:nvCxnSpPr>
        <p:spPr bwMode="auto">
          <a:xfrm rot="10800000">
            <a:off x="1471613" y="4611802"/>
            <a:ext cx="1185862" cy="624518"/>
          </a:xfrm>
          <a:prstGeom prst="bentConnector2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cxnSp>
        <p:nvCxnSpPr>
          <p:cNvPr id="106" name="AutoShape 24"/>
          <p:cNvCxnSpPr>
            <a:cxnSpLocks noChangeShapeType="1"/>
          </p:cNvCxnSpPr>
          <p:nvPr/>
        </p:nvCxnSpPr>
        <p:spPr bwMode="auto">
          <a:xfrm rot="5400000">
            <a:off x="4667250" y="3884727"/>
            <a:ext cx="466725" cy="2009775"/>
          </a:xfrm>
          <a:prstGeom prst="bentConnector2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sp>
        <p:nvSpPr>
          <p:cNvPr id="107" name="Rectangle 42"/>
          <p:cNvSpPr>
            <a:spLocks noChangeArrowheads="1"/>
          </p:cNvSpPr>
          <p:nvPr/>
        </p:nvSpPr>
        <p:spPr bwMode="auto">
          <a:xfrm>
            <a:off x="6130925" y="3227502"/>
            <a:ext cx="1463675" cy="3651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Document Management &amp; Fulfillment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988300" y="2697277"/>
            <a:ext cx="901700" cy="11255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tIns="0" bIns="0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100" dirty="0">
              <a:solidFill>
                <a:srgbClr val="002C7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9" name="Rectangle 42"/>
          <p:cNvSpPr>
            <a:spLocks noChangeArrowheads="1"/>
          </p:cNvSpPr>
          <p:nvPr/>
        </p:nvSpPr>
        <p:spPr bwMode="auto">
          <a:xfrm>
            <a:off x="7988300" y="2697277"/>
            <a:ext cx="901700" cy="3365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Insurer Integration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0" name="Rectangle 42"/>
          <p:cNvSpPr>
            <a:spLocks noChangeArrowheads="1"/>
          </p:cNvSpPr>
          <p:nvPr/>
        </p:nvSpPr>
        <p:spPr bwMode="auto">
          <a:xfrm>
            <a:off x="458788" y="6159920"/>
            <a:ext cx="366712" cy="18256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91440" rIns="0" bIns="91440" anchor="ctr"/>
          <a:lstStyle/>
          <a:p>
            <a:pPr algn="ctr" eaLnBrk="0" hangingPunct="0">
              <a:spcBef>
                <a:spcPct val="50000"/>
              </a:spcBef>
            </a:pPr>
            <a:endParaRPr lang="en-US" sz="1000" b="1" baseline="30000" dirty="0">
              <a:solidFill>
                <a:srgbClr val="002C77"/>
              </a:solidFill>
            </a:endParaRPr>
          </a:p>
        </p:txBody>
      </p:sp>
      <p:sp>
        <p:nvSpPr>
          <p:cNvPr id="111" name="Text Box 39"/>
          <p:cNvSpPr txBox="1">
            <a:spLocks noChangeArrowheads="1"/>
          </p:cNvSpPr>
          <p:nvPr/>
        </p:nvSpPr>
        <p:spPr bwMode="gray">
          <a:xfrm>
            <a:off x="938213" y="6167340"/>
            <a:ext cx="10048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6000"/>
              </a:lnSpc>
              <a:spcBef>
                <a:spcPct val="50000"/>
              </a:spcBef>
            </a:pPr>
            <a:r>
              <a:rPr lang="en-US" sz="1000" b="1" dirty="0" smtClean="0">
                <a:solidFill>
                  <a:srgbClr val="002C77"/>
                </a:solidFill>
              </a:rPr>
              <a:t>Key Capability</a:t>
            </a:r>
            <a:endParaRPr lang="en-US" sz="1000" b="1" dirty="0">
              <a:solidFill>
                <a:srgbClr val="002C77"/>
              </a:solidFill>
            </a:endParaRPr>
          </a:p>
        </p:txBody>
      </p:sp>
      <p:sp>
        <p:nvSpPr>
          <p:cNvPr id="112" name="Text Box 39"/>
          <p:cNvSpPr txBox="1">
            <a:spLocks noChangeArrowheads="1"/>
          </p:cNvSpPr>
          <p:nvPr/>
        </p:nvSpPr>
        <p:spPr bwMode="gray">
          <a:xfrm>
            <a:off x="574675" y="1708264"/>
            <a:ext cx="1790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Users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3" name="Rectangle 42"/>
          <p:cNvSpPr>
            <a:spLocks noChangeArrowheads="1"/>
          </p:cNvSpPr>
          <p:nvPr/>
        </p:nvSpPr>
        <p:spPr bwMode="auto">
          <a:xfrm>
            <a:off x="2729707" y="5372076"/>
            <a:ext cx="1050925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solidFill>
                  <a:schemeClr val="tx2"/>
                </a:solidFill>
              </a:rPr>
              <a:t>Service</a:t>
            </a:r>
            <a:endParaRPr lang="en-US" sz="900" b="1" baseline="30000" dirty="0">
              <a:solidFill>
                <a:schemeClr val="tx2"/>
              </a:solidFill>
            </a:endParaRP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01" y="3236961"/>
            <a:ext cx="534112" cy="33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 Box 39"/>
          <p:cNvSpPr txBox="1">
            <a:spLocks noChangeArrowheads="1"/>
          </p:cNvSpPr>
          <p:nvPr/>
        </p:nvSpPr>
        <p:spPr bwMode="gray">
          <a:xfrm>
            <a:off x="1104107" y="1865427"/>
            <a:ext cx="765175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6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2C77"/>
                </a:solidFill>
              </a:rPr>
              <a:t>Users</a:t>
            </a:r>
            <a:endParaRPr lang="en-US" sz="1200" b="1" dirty="0">
              <a:solidFill>
                <a:srgbClr val="002C77"/>
              </a:solidFill>
            </a:endParaRPr>
          </a:p>
        </p:txBody>
      </p:sp>
      <p:cxnSp>
        <p:nvCxnSpPr>
          <p:cNvPr id="116" name="AutoShape 1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gray">
          <a:xfrm>
            <a:off x="2403475" y="2681557"/>
            <a:ext cx="1781175" cy="0"/>
          </a:xfrm>
          <a:prstGeom prst="straightConnector1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17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57475" y="1947977"/>
            <a:ext cx="1195388" cy="2663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tIns="0" bIns="0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100" dirty="0">
              <a:solidFill>
                <a:srgbClr val="002C7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8" name="Text Box 39"/>
          <p:cNvSpPr txBox="1">
            <a:spLocks noChangeArrowheads="1"/>
          </p:cNvSpPr>
          <p:nvPr/>
        </p:nvSpPr>
        <p:spPr bwMode="gray">
          <a:xfrm>
            <a:off x="2873375" y="2694274"/>
            <a:ext cx="7651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6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002C77"/>
                </a:solidFill>
              </a:rPr>
              <a:t>Web/Portal</a:t>
            </a:r>
          </a:p>
        </p:txBody>
      </p:sp>
      <p:sp>
        <p:nvSpPr>
          <p:cNvPr id="119" name="Text Box 39"/>
          <p:cNvSpPr txBox="1">
            <a:spLocks noChangeArrowheads="1"/>
          </p:cNvSpPr>
          <p:nvPr/>
        </p:nvSpPr>
        <p:spPr bwMode="gray">
          <a:xfrm rot="39491">
            <a:off x="2873375" y="3424447"/>
            <a:ext cx="7651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6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002C77"/>
                </a:solidFill>
              </a:rPr>
              <a:t>Phone/IVR</a:t>
            </a:r>
          </a:p>
        </p:txBody>
      </p:sp>
      <p:sp>
        <p:nvSpPr>
          <p:cNvPr id="120" name="Text Box 39"/>
          <p:cNvSpPr txBox="1">
            <a:spLocks noChangeArrowheads="1"/>
          </p:cNvSpPr>
          <p:nvPr/>
        </p:nvSpPr>
        <p:spPr bwMode="gray">
          <a:xfrm>
            <a:off x="2873375" y="4127403"/>
            <a:ext cx="7651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6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002C77"/>
                </a:solidFill>
              </a:rPr>
              <a:t>Mobile/Tablet</a:t>
            </a:r>
          </a:p>
        </p:txBody>
      </p:sp>
      <p:sp>
        <p:nvSpPr>
          <p:cNvPr id="121" name="Text Box 39"/>
          <p:cNvSpPr txBox="1">
            <a:spLocks noChangeArrowheads="1"/>
          </p:cNvSpPr>
          <p:nvPr/>
        </p:nvSpPr>
        <p:spPr bwMode="gray">
          <a:xfrm>
            <a:off x="2873375" y="1865427"/>
            <a:ext cx="765175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6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2C77"/>
                </a:solidFill>
              </a:rPr>
              <a:t>Channels</a:t>
            </a:r>
          </a:p>
        </p:txBody>
      </p:sp>
      <p:pic>
        <p:nvPicPr>
          <p:cNvPr id="122" name="Picture 12" descr="http://www.cisco.com/en/US/prod/collateral/voicesw/ps6788/phones/ps379/ps6513/images/product_data_sheet0900aecd802ff012-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-900000">
            <a:off x="3011488" y="3030747"/>
            <a:ext cx="448498" cy="3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4" descr="http://images.tigerdirect.com/skuimages/large/L49-0044-mainb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141663" y="3790666"/>
            <a:ext cx="293475" cy="2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2" descr="https://encrypted-tbn1.gstatic.com/images?q=tbn:ANd9GcTsjTDolYipVERJbPmDG1Qsvt59cEhcMwpiHR6YcVPro6IRYmqW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2329149"/>
            <a:ext cx="303172" cy="3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65" y="2388454"/>
            <a:ext cx="759138" cy="5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6" descr="https://encrypted-tbn2.gstatic.com/images?q=tbn:ANd9GcTIWIm1vjN6Uv_dPx12CTdP031QMDb7OIkAEu1grsrI-pTYWSo6nQ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6" y="3753579"/>
            <a:ext cx="777296" cy="57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AutoShape 1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gray">
          <a:xfrm>
            <a:off x="5761038" y="2681557"/>
            <a:ext cx="296862" cy="0"/>
          </a:xfrm>
          <a:prstGeom prst="straightConnector1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triangle" w="med" len="med"/>
          </a:ln>
        </p:spPr>
      </p:cxnSp>
      <p:pic>
        <p:nvPicPr>
          <p:cNvPr id="128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08" y="3161272"/>
            <a:ext cx="641284" cy="5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Private Exchange Solution Types</a:t>
            </a:r>
            <a:endParaRPr lang="en-US" sz="2800" dirty="0"/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9597C7-5372-41EE-870F-D1F1111183E3}" type="slidenum">
              <a:rPr lang="en-US" sz="1050" smtClean="0"/>
              <a:pPr algn="r"/>
              <a:t>21</a:t>
            </a:fld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359763" y="1319134"/>
            <a:ext cx="833453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 dirty="0"/>
              <a:t>Two primary </a:t>
            </a:r>
            <a:r>
              <a:rPr lang="en-US" sz="2000" b="1" i="1" dirty="0" smtClean="0"/>
              <a:t>employer private </a:t>
            </a:r>
            <a:r>
              <a:rPr lang="en-US" sz="2000" b="1" i="1" dirty="0"/>
              <a:t>exchange </a:t>
            </a:r>
            <a:r>
              <a:rPr lang="en-US" sz="2000" b="1" i="1" dirty="0" smtClean="0"/>
              <a:t>markets </a:t>
            </a:r>
            <a:r>
              <a:rPr lang="en-US" sz="2000" b="1" i="1" dirty="0"/>
              <a:t>have </a:t>
            </a:r>
            <a:r>
              <a:rPr lang="en-US" sz="2000" b="1" i="1" dirty="0" smtClean="0"/>
              <a:t>emerged.</a:t>
            </a:r>
            <a:endParaRPr lang="en-US" sz="2000" b="1" i="1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27964"/>
              </p:ext>
            </p:extLst>
          </p:nvPr>
        </p:nvGraphicFramePr>
        <p:xfrm>
          <a:off x="342900" y="2066305"/>
          <a:ext cx="8648700" cy="4351120"/>
        </p:xfrm>
        <a:graphic>
          <a:graphicData uri="http://schemas.openxmlformats.org/drawingml/2006/table">
            <a:tbl>
              <a:tblPr/>
              <a:tblGrid>
                <a:gridCol w="2171700"/>
                <a:gridCol w="3238500"/>
                <a:gridCol w="3238500"/>
              </a:tblGrid>
              <a:tr h="510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Model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1. Retiree Exchange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2. Active Exchange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Single Carrier Model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Exchanges typically developed by payers (with large geographic footprint) to give members and employers access to their products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Multi Carrier Model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Exchanges developed by payer consortiums, consultants, or producers to link consumers and employers to a variety of benefit plans across several payers in an “open” market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" name="Picture 4" descr="Extend Health 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9725" y="49514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5" descr="Blue Cross Blue Shield of Michiga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2975" y="3024250"/>
            <a:ext cx="15414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1" descr="Highmark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0113" y="3862450"/>
            <a:ext cx="1343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7" descr="mercer_logo_175x24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3603" y="5946108"/>
            <a:ext cx="1600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/>
          <a:srcRect l="13234" t="14622" r="75742" b="73280"/>
          <a:stretch>
            <a:fillRect/>
          </a:stretch>
        </p:blipFill>
        <p:spPr bwMode="gray">
          <a:xfrm>
            <a:off x="6989763" y="4503828"/>
            <a:ext cx="1019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http://lightoffice.com/images/clients/bcbsmnLogo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3017900"/>
            <a:ext cx="939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 descr="Towers Watson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86138" y="4660963"/>
            <a:ext cx="1644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2"/>
          <p:cNvSpPr txBox="1">
            <a:spLocks noChangeArrowheads="1"/>
          </p:cNvSpPr>
          <p:nvPr/>
        </p:nvSpPr>
        <p:spPr bwMode="gray">
          <a:xfrm>
            <a:off x="3429000" y="6464363"/>
            <a:ext cx="22860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83000"/>
              </a:lnSpc>
            </a:pPr>
            <a:r>
              <a:rPr lang="en-US" sz="1000" dirty="0"/>
              <a:t>Note: Participant list is </a:t>
            </a:r>
            <a:r>
              <a:rPr lang="en-US" sz="1000" dirty="0" smtClean="0"/>
              <a:t>not exhaustive</a:t>
            </a:r>
            <a:endParaRPr lang="en-US" sz="1000" dirty="0"/>
          </a:p>
        </p:txBody>
      </p:sp>
      <p:pic>
        <p:nvPicPr>
          <p:cNvPr id="61" name="Picture 23" descr="Blue Cross Blue Shield Association logo.gif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3238" y="3195700"/>
            <a:ext cx="20399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2"/>
          <p:cNvSpPr txBox="1">
            <a:spLocks noChangeArrowheads="1"/>
          </p:cNvSpPr>
          <p:nvPr/>
        </p:nvSpPr>
        <p:spPr bwMode="auto">
          <a:xfrm>
            <a:off x="3748088" y="4934013"/>
            <a:ext cx="3667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/>
              <a:t>via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75" y="3800538"/>
            <a:ext cx="12795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8" descr="3e66d4e.png"/>
          <p:cNvPicPr>
            <a:picLocks noChangeAspect="1"/>
          </p:cNvPicPr>
          <p:nvPr/>
        </p:nvPicPr>
        <p:blipFill>
          <a:blip r:embed="rId16"/>
          <a:srcRect t="16206" b="11983"/>
          <a:stretch>
            <a:fillRect/>
          </a:stretch>
        </p:blipFill>
        <p:spPr bwMode="gray">
          <a:xfrm>
            <a:off x="4257675" y="3664013"/>
            <a:ext cx="425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19"/>
          <p:cNvSpPr txBox="1">
            <a:spLocks noChangeArrowheads="1"/>
          </p:cNvSpPr>
          <p:nvPr/>
        </p:nvSpPr>
        <p:spPr bwMode="auto">
          <a:xfrm>
            <a:off x="3892550" y="3624325"/>
            <a:ext cx="366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/>
              <a:t>via</a:t>
            </a:r>
          </a:p>
        </p:txBody>
      </p:sp>
      <p:pic>
        <p:nvPicPr>
          <p:cNvPr id="66" name="Picture 20" descr="3e66d4e.png"/>
          <p:cNvPicPr>
            <a:picLocks noChangeAspect="1"/>
          </p:cNvPicPr>
          <p:nvPr/>
        </p:nvPicPr>
        <p:blipFill>
          <a:blip r:embed="rId16"/>
          <a:srcRect t="16206" b="11983"/>
          <a:stretch>
            <a:fillRect/>
          </a:stretch>
        </p:blipFill>
        <p:spPr bwMode="gray">
          <a:xfrm>
            <a:off x="8221663" y="4168838"/>
            <a:ext cx="423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21"/>
          <p:cNvSpPr txBox="1">
            <a:spLocks noChangeArrowheads="1"/>
          </p:cNvSpPr>
          <p:nvPr/>
        </p:nvSpPr>
        <p:spPr bwMode="auto">
          <a:xfrm>
            <a:off x="7856538" y="4129150"/>
            <a:ext cx="365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/>
              <a:t>via</a:t>
            </a:r>
          </a:p>
        </p:txBody>
      </p:sp>
      <p:pic>
        <p:nvPicPr>
          <p:cNvPr id="68" name="Picture 23" descr="3e66d4e.png"/>
          <p:cNvPicPr>
            <a:picLocks noChangeAspect="1"/>
          </p:cNvPicPr>
          <p:nvPr/>
        </p:nvPicPr>
        <p:blipFill>
          <a:blip r:embed="rId16"/>
          <a:srcRect t="16206" b="11983"/>
          <a:stretch>
            <a:fillRect/>
          </a:stretch>
        </p:blipFill>
        <p:spPr bwMode="gray">
          <a:xfrm>
            <a:off x="6707188" y="3454463"/>
            <a:ext cx="425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6342063" y="3414775"/>
            <a:ext cx="3667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/>
              <a:t>via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6134100" y="4146613"/>
            <a:ext cx="365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/>
              <a:t>via</a:t>
            </a:r>
          </a:p>
        </p:txBody>
      </p:sp>
      <p:pic>
        <p:nvPicPr>
          <p:cNvPr id="71" name="Picture 2" descr="eHealth_300x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94675" y="3522725"/>
            <a:ext cx="693738" cy="13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2" name="TextBox 28"/>
          <p:cNvSpPr txBox="1">
            <a:spLocks noChangeArrowheads="1"/>
          </p:cNvSpPr>
          <p:nvPr/>
        </p:nvSpPr>
        <p:spPr bwMode="auto">
          <a:xfrm>
            <a:off x="7753350" y="3462400"/>
            <a:ext cx="365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/>
              <a:t>via</a:t>
            </a:r>
          </a:p>
        </p:txBody>
      </p:sp>
      <p:grpSp>
        <p:nvGrpSpPr>
          <p:cNvPr id="73" name="Group 51"/>
          <p:cNvGrpSpPr>
            <a:grpSpLocks noChangeAspect="1"/>
          </p:cNvGrpSpPr>
          <p:nvPr/>
        </p:nvGrpSpPr>
        <p:grpSpPr bwMode="auto">
          <a:xfrm>
            <a:off x="6384925" y="4149788"/>
            <a:ext cx="901700" cy="184150"/>
            <a:chOff x="0" y="0"/>
            <a:chExt cx="2433" cy="494"/>
          </a:xfrm>
        </p:grpSpPr>
        <p:sp>
          <p:nvSpPr>
            <p:cNvPr id="76" name="Freeform 21"/>
            <p:cNvSpPr>
              <a:spLocks noEditPoints="1"/>
            </p:cNvSpPr>
            <p:nvPr/>
          </p:nvSpPr>
          <p:spPr bwMode="gray">
            <a:xfrm>
              <a:off x="553" y="162"/>
              <a:ext cx="244" cy="251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9" y="0"/>
                </a:cxn>
                <a:cxn ang="0">
                  <a:pos x="245" y="248"/>
                </a:cxn>
                <a:cxn ang="0">
                  <a:pos x="205" y="248"/>
                </a:cxn>
                <a:cxn ang="0">
                  <a:pos x="181" y="187"/>
                </a:cxn>
                <a:cxn ang="0">
                  <a:pos x="64" y="187"/>
                </a:cxn>
                <a:cxn ang="0">
                  <a:pos x="40" y="248"/>
                </a:cxn>
                <a:cxn ang="0">
                  <a:pos x="0" y="248"/>
                </a:cxn>
                <a:cxn ang="0">
                  <a:pos x="109" y="0"/>
                </a:cxn>
                <a:cxn ang="0">
                  <a:pos x="169" y="157"/>
                </a:cxn>
                <a:cxn ang="0">
                  <a:pos x="122" y="43"/>
                </a:cxn>
                <a:cxn ang="0">
                  <a:pos x="122" y="43"/>
                </a:cxn>
                <a:cxn ang="0">
                  <a:pos x="75" y="157"/>
                </a:cxn>
                <a:cxn ang="0">
                  <a:pos x="169" y="157"/>
                </a:cxn>
              </a:cxnLst>
              <a:rect l="0" t="0" r="r" b="b"/>
              <a:pathLst>
                <a:path w="245" h="248">
                  <a:moveTo>
                    <a:pt x="109" y="0"/>
                  </a:moveTo>
                  <a:lnTo>
                    <a:pt x="139" y="0"/>
                  </a:lnTo>
                  <a:lnTo>
                    <a:pt x="245" y="248"/>
                  </a:lnTo>
                  <a:lnTo>
                    <a:pt x="205" y="248"/>
                  </a:lnTo>
                  <a:lnTo>
                    <a:pt x="181" y="187"/>
                  </a:lnTo>
                  <a:lnTo>
                    <a:pt x="64" y="187"/>
                  </a:lnTo>
                  <a:lnTo>
                    <a:pt x="40" y="248"/>
                  </a:lnTo>
                  <a:lnTo>
                    <a:pt x="0" y="248"/>
                  </a:lnTo>
                  <a:lnTo>
                    <a:pt x="109" y="0"/>
                  </a:lnTo>
                  <a:close/>
                  <a:moveTo>
                    <a:pt x="169" y="157"/>
                  </a:moveTo>
                  <a:lnTo>
                    <a:pt x="122" y="43"/>
                  </a:lnTo>
                  <a:lnTo>
                    <a:pt x="75" y="157"/>
                  </a:lnTo>
                  <a:lnTo>
                    <a:pt x="169" y="15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gray">
            <a:xfrm>
              <a:off x="827" y="238"/>
              <a:ext cx="99" cy="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" y="2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43" y="0"/>
                </a:cxn>
                <a:cxn ang="0">
                  <a:pos x="51" y="1"/>
                </a:cxn>
                <a:cxn ang="0">
                  <a:pos x="50" y="19"/>
                </a:cxn>
                <a:cxn ang="0">
                  <a:pos x="42" y="18"/>
                </a:cxn>
                <a:cxn ang="0">
                  <a:pos x="17" y="46"/>
                </a:cxn>
                <a:cxn ang="0">
                  <a:pos x="17" y="90"/>
                </a:cxn>
                <a:cxn ang="0">
                  <a:pos x="0" y="90"/>
                </a:cxn>
                <a:cxn ang="0">
                  <a:pos x="0" y="2"/>
                </a:cxn>
              </a:cxnLst>
              <a:rect l="0" t="0" r="r" b="b"/>
              <a:pathLst>
                <a:path w="51" h="90">
                  <a:moveTo>
                    <a:pt x="0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7"/>
                    <a:pt x="32" y="0"/>
                    <a:pt x="43" y="0"/>
                  </a:cubicBezTo>
                  <a:cubicBezTo>
                    <a:pt x="46" y="0"/>
                    <a:pt x="48" y="1"/>
                    <a:pt x="51" y="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7" y="18"/>
                    <a:pt x="44" y="18"/>
                    <a:pt x="42" y="18"/>
                  </a:cubicBezTo>
                  <a:cubicBezTo>
                    <a:pt x="26" y="18"/>
                    <a:pt x="17" y="27"/>
                    <a:pt x="17" y="46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gray">
            <a:xfrm>
              <a:off x="955" y="238"/>
              <a:ext cx="94" cy="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" y="2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44" y="0"/>
                </a:cxn>
                <a:cxn ang="0">
                  <a:pos x="51" y="1"/>
                </a:cxn>
                <a:cxn ang="0">
                  <a:pos x="50" y="19"/>
                </a:cxn>
                <a:cxn ang="0">
                  <a:pos x="42" y="18"/>
                </a:cxn>
                <a:cxn ang="0">
                  <a:pos x="17" y="46"/>
                </a:cxn>
                <a:cxn ang="0">
                  <a:pos x="17" y="90"/>
                </a:cxn>
                <a:cxn ang="0">
                  <a:pos x="0" y="90"/>
                </a:cxn>
                <a:cxn ang="0">
                  <a:pos x="0" y="2"/>
                </a:cxn>
              </a:cxnLst>
              <a:rect l="0" t="0" r="r" b="b"/>
              <a:pathLst>
                <a:path w="51" h="90">
                  <a:moveTo>
                    <a:pt x="0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2" y="7"/>
                    <a:pt x="33" y="0"/>
                    <a:pt x="44" y="0"/>
                  </a:cubicBezTo>
                  <a:cubicBezTo>
                    <a:pt x="46" y="0"/>
                    <a:pt x="49" y="1"/>
                    <a:pt x="51" y="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7" y="18"/>
                    <a:pt x="45" y="18"/>
                    <a:pt x="42" y="18"/>
                  </a:cubicBezTo>
                  <a:cubicBezTo>
                    <a:pt x="26" y="18"/>
                    <a:pt x="17" y="27"/>
                    <a:pt x="17" y="46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Freeform 18"/>
            <p:cNvSpPr>
              <a:spLocks noEditPoints="1"/>
            </p:cNvSpPr>
            <p:nvPr/>
          </p:nvSpPr>
          <p:spPr bwMode="gray">
            <a:xfrm>
              <a:off x="1075" y="238"/>
              <a:ext cx="146" cy="175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40" y="0"/>
                </a:cxn>
                <a:cxn ang="0">
                  <a:pos x="76" y="29"/>
                </a:cxn>
                <a:cxn ang="0">
                  <a:pos x="76" y="74"/>
                </a:cxn>
                <a:cxn ang="0">
                  <a:pos x="77" y="90"/>
                </a:cxn>
                <a:cxn ang="0">
                  <a:pos x="62" y="90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30" y="92"/>
                </a:cxn>
                <a:cxn ang="0">
                  <a:pos x="0" y="66"/>
                </a:cxn>
                <a:cxn ang="0">
                  <a:pos x="48" y="36"/>
                </a:cxn>
                <a:cxn ang="0">
                  <a:pos x="61" y="36"/>
                </a:cxn>
                <a:cxn ang="0">
                  <a:pos x="61" y="32"/>
                </a:cxn>
                <a:cxn ang="0">
                  <a:pos x="40" y="14"/>
                </a:cxn>
                <a:cxn ang="0">
                  <a:pos x="15" y="23"/>
                </a:cxn>
                <a:cxn ang="0">
                  <a:pos x="5" y="13"/>
                </a:cxn>
                <a:cxn ang="0">
                  <a:pos x="52" y="48"/>
                </a:cxn>
                <a:cxn ang="0">
                  <a:pos x="17" y="65"/>
                </a:cxn>
                <a:cxn ang="0">
                  <a:pos x="36" y="79"/>
                </a:cxn>
                <a:cxn ang="0">
                  <a:pos x="61" y="53"/>
                </a:cxn>
                <a:cxn ang="0">
                  <a:pos x="61" y="48"/>
                </a:cxn>
                <a:cxn ang="0">
                  <a:pos x="52" y="48"/>
                </a:cxn>
              </a:cxnLst>
              <a:rect l="0" t="0" r="r" b="b"/>
              <a:pathLst>
                <a:path w="77" h="92">
                  <a:moveTo>
                    <a:pt x="5" y="13"/>
                  </a:moveTo>
                  <a:cubicBezTo>
                    <a:pt x="14" y="4"/>
                    <a:pt x="27" y="0"/>
                    <a:pt x="40" y="0"/>
                  </a:cubicBezTo>
                  <a:cubicBezTo>
                    <a:pt x="65" y="0"/>
                    <a:pt x="76" y="14"/>
                    <a:pt x="76" y="29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80"/>
                    <a:pt x="76" y="85"/>
                    <a:pt x="77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85"/>
                    <a:pt x="61" y="81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54" y="88"/>
                    <a:pt x="44" y="92"/>
                    <a:pt x="30" y="92"/>
                  </a:cubicBezTo>
                  <a:cubicBezTo>
                    <a:pt x="14" y="92"/>
                    <a:pt x="0" y="83"/>
                    <a:pt x="0" y="66"/>
                  </a:cubicBezTo>
                  <a:cubicBezTo>
                    <a:pt x="0" y="43"/>
                    <a:pt x="22" y="36"/>
                    <a:pt x="48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23"/>
                    <a:pt x="54" y="14"/>
                    <a:pt x="40" y="14"/>
                  </a:cubicBezTo>
                  <a:cubicBezTo>
                    <a:pt x="27" y="14"/>
                    <a:pt x="21" y="19"/>
                    <a:pt x="15" y="23"/>
                  </a:cubicBezTo>
                  <a:lnTo>
                    <a:pt x="5" y="13"/>
                  </a:lnTo>
                  <a:close/>
                  <a:moveTo>
                    <a:pt x="52" y="48"/>
                  </a:moveTo>
                  <a:cubicBezTo>
                    <a:pt x="36" y="48"/>
                    <a:pt x="17" y="51"/>
                    <a:pt x="17" y="65"/>
                  </a:cubicBezTo>
                  <a:cubicBezTo>
                    <a:pt x="17" y="75"/>
                    <a:pt x="24" y="79"/>
                    <a:pt x="36" y="79"/>
                  </a:cubicBezTo>
                  <a:cubicBezTo>
                    <a:pt x="54" y="79"/>
                    <a:pt x="61" y="65"/>
                    <a:pt x="61" y="53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52" y="4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gray">
            <a:xfrm>
              <a:off x="1246" y="243"/>
              <a:ext cx="167" cy="2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45" y="69"/>
                </a:cxn>
                <a:cxn ang="0">
                  <a:pos x="45" y="69"/>
                </a:cxn>
                <a:cxn ang="0">
                  <a:pos x="70" y="0"/>
                </a:cxn>
                <a:cxn ang="0">
                  <a:pos x="88" y="0"/>
                </a:cxn>
                <a:cxn ang="0">
                  <a:pos x="46" y="107"/>
                </a:cxn>
                <a:cxn ang="0">
                  <a:pos x="16" y="132"/>
                </a:cxn>
                <a:cxn ang="0">
                  <a:pos x="2" y="130"/>
                </a:cxn>
                <a:cxn ang="0">
                  <a:pos x="4" y="115"/>
                </a:cxn>
                <a:cxn ang="0">
                  <a:pos x="14" y="117"/>
                </a:cxn>
                <a:cxn ang="0">
                  <a:pos x="31" y="102"/>
                </a:cxn>
                <a:cxn ang="0">
                  <a:pos x="36" y="88"/>
                </a:cxn>
                <a:cxn ang="0">
                  <a:pos x="0" y="0"/>
                </a:cxn>
              </a:cxnLst>
              <a:rect l="0" t="0" r="r" b="b"/>
              <a:pathLst>
                <a:path w="88" h="132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0" y="122"/>
                    <a:pt x="35" y="132"/>
                    <a:pt x="16" y="132"/>
                  </a:cubicBezTo>
                  <a:cubicBezTo>
                    <a:pt x="11" y="132"/>
                    <a:pt x="6" y="132"/>
                    <a:pt x="2" y="130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7" y="116"/>
                    <a:pt x="10" y="117"/>
                    <a:pt x="14" y="117"/>
                  </a:cubicBezTo>
                  <a:cubicBezTo>
                    <a:pt x="24" y="117"/>
                    <a:pt x="27" y="111"/>
                    <a:pt x="31" y="102"/>
                  </a:cubicBezTo>
                  <a:cubicBezTo>
                    <a:pt x="36" y="88"/>
                    <a:pt x="36" y="88"/>
                    <a:pt x="36" y="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gray">
            <a:xfrm>
              <a:off x="1461" y="162"/>
              <a:ext cx="193" cy="2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106"/>
                </a:cxn>
                <a:cxn ang="0">
                  <a:pos x="160" y="106"/>
                </a:cxn>
                <a:cxn ang="0">
                  <a:pos x="160" y="0"/>
                </a:cxn>
                <a:cxn ang="0">
                  <a:pos x="190" y="0"/>
                </a:cxn>
                <a:cxn ang="0">
                  <a:pos x="190" y="248"/>
                </a:cxn>
                <a:cxn ang="0">
                  <a:pos x="160" y="248"/>
                </a:cxn>
                <a:cxn ang="0">
                  <a:pos x="160" y="132"/>
                </a:cxn>
                <a:cxn ang="0">
                  <a:pos x="30" y="132"/>
                </a:cxn>
                <a:cxn ang="0">
                  <a:pos x="30" y="248"/>
                </a:cxn>
                <a:cxn ang="0">
                  <a:pos x="0" y="248"/>
                </a:cxn>
                <a:cxn ang="0">
                  <a:pos x="0" y="0"/>
                </a:cxn>
              </a:cxnLst>
              <a:rect l="0" t="0" r="r" b="b"/>
              <a:pathLst>
                <a:path w="190" h="248">
                  <a:moveTo>
                    <a:pt x="0" y="0"/>
                  </a:moveTo>
                  <a:lnTo>
                    <a:pt x="30" y="0"/>
                  </a:lnTo>
                  <a:lnTo>
                    <a:pt x="30" y="106"/>
                  </a:lnTo>
                  <a:lnTo>
                    <a:pt x="160" y="106"/>
                  </a:lnTo>
                  <a:lnTo>
                    <a:pt x="160" y="0"/>
                  </a:lnTo>
                  <a:lnTo>
                    <a:pt x="190" y="0"/>
                  </a:lnTo>
                  <a:lnTo>
                    <a:pt x="190" y="248"/>
                  </a:lnTo>
                  <a:lnTo>
                    <a:pt x="160" y="248"/>
                  </a:lnTo>
                  <a:lnTo>
                    <a:pt x="160" y="132"/>
                  </a:lnTo>
                  <a:lnTo>
                    <a:pt x="30" y="132"/>
                  </a:lnTo>
                  <a:lnTo>
                    <a:pt x="30" y="248"/>
                  </a:lnTo>
                  <a:lnTo>
                    <a:pt x="0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gray">
            <a:xfrm>
              <a:off x="1696" y="243"/>
              <a:ext cx="158" cy="170"/>
            </a:xfrm>
            <a:custGeom>
              <a:avLst/>
              <a:gdLst/>
              <a:ahLst/>
              <a:cxnLst>
                <a:cxn ang="0">
                  <a:pos x="82" y="73"/>
                </a:cxn>
                <a:cxn ang="0">
                  <a:pos x="44" y="91"/>
                </a:cxn>
                <a:cxn ang="0">
                  <a:pos x="0" y="46"/>
                </a:cxn>
                <a:cxn ang="0">
                  <a:pos x="44" y="0"/>
                </a:cxn>
                <a:cxn ang="0">
                  <a:pos x="85" y="45"/>
                </a:cxn>
                <a:cxn ang="0">
                  <a:pos x="85" y="50"/>
                </a:cxn>
                <a:cxn ang="0">
                  <a:pos x="15" y="50"/>
                </a:cxn>
                <a:cxn ang="0">
                  <a:pos x="44" y="78"/>
                </a:cxn>
                <a:cxn ang="0">
                  <a:pos x="71" y="65"/>
                </a:cxn>
                <a:cxn ang="0">
                  <a:pos x="82" y="73"/>
                </a:cxn>
                <a:cxn ang="0">
                  <a:pos x="70" y="38"/>
                </a:cxn>
                <a:cxn ang="0">
                  <a:pos x="44" y="14"/>
                </a:cxn>
                <a:cxn ang="0">
                  <a:pos x="15" y="38"/>
                </a:cxn>
                <a:cxn ang="0">
                  <a:pos x="70" y="38"/>
                </a:cxn>
              </a:cxnLst>
              <a:rect l="0" t="0" r="r" b="b"/>
              <a:pathLst>
                <a:path w="85" h="91">
                  <a:moveTo>
                    <a:pt x="82" y="73"/>
                  </a:moveTo>
                  <a:cubicBezTo>
                    <a:pt x="72" y="86"/>
                    <a:pt x="60" y="91"/>
                    <a:pt x="44" y="91"/>
                  </a:cubicBezTo>
                  <a:cubicBezTo>
                    <a:pt x="16" y="91"/>
                    <a:pt x="0" y="71"/>
                    <a:pt x="0" y="46"/>
                  </a:cubicBezTo>
                  <a:cubicBezTo>
                    <a:pt x="0" y="19"/>
                    <a:pt x="19" y="0"/>
                    <a:pt x="44" y="0"/>
                  </a:cubicBezTo>
                  <a:cubicBezTo>
                    <a:pt x="68" y="0"/>
                    <a:pt x="85" y="17"/>
                    <a:pt x="85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65"/>
                    <a:pt x="28" y="78"/>
                    <a:pt x="44" y="78"/>
                  </a:cubicBezTo>
                  <a:cubicBezTo>
                    <a:pt x="56" y="78"/>
                    <a:pt x="64" y="73"/>
                    <a:pt x="71" y="65"/>
                  </a:cubicBezTo>
                  <a:lnTo>
                    <a:pt x="82" y="73"/>
                  </a:lnTo>
                  <a:close/>
                  <a:moveTo>
                    <a:pt x="70" y="38"/>
                  </a:moveTo>
                  <a:cubicBezTo>
                    <a:pt x="69" y="23"/>
                    <a:pt x="59" y="14"/>
                    <a:pt x="44" y="14"/>
                  </a:cubicBezTo>
                  <a:cubicBezTo>
                    <a:pt x="28" y="14"/>
                    <a:pt x="17" y="23"/>
                    <a:pt x="15" y="38"/>
                  </a:cubicBezTo>
                  <a:lnTo>
                    <a:pt x="70" y="3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3" name="Freeform 14"/>
            <p:cNvSpPr>
              <a:spLocks noEditPoints="1"/>
            </p:cNvSpPr>
            <p:nvPr/>
          </p:nvSpPr>
          <p:spPr bwMode="gray">
            <a:xfrm>
              <a:off x="1885" y="243"/>
              <a:ext cx="141" cy="170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39" y="0"/>
                </a:cxn>
                <a:cxn ang="0">
                  <a:pos x="75" y="37"/>
                </a:cxn>
                <a:cxn ang="0">
                  <a:pos x="75" y="74"/>
                </a:cxn>
                <a:cxn ang="0">
                  <a:pos x="76" y="89"/>
                </a:cxn>
                <a:cxn ang="0">
                  <a:pos x="62" y="89"/>
                </a:cxn>
                <a:cxn ang="0">
                  <a:pos x="61" y="76"/>
                </a:cxn>
                <a:cxn ang="0">
                  <a:pos x="61" y="76"/>
                </a:cxn>
                <a:cxn ang="0">
                  <a:pos x="33" y="91"/>
                </a:cxn>
                <a:cxn ang="0">
                  <a:pos x="0" y="65"/>
                </a:cxn>
                <a:cxn ang="0">
                  <a:pos x="55" y="35"/>
                </a:cxn>
                <a:cxn ang="0">
                  <a:pos x="60" y="35"/>
                </a:cxn>
                <a:cxn ang="0">
                  <a:pos x="60" y="33"/>
                </a:cxn>
                <a:cxn ang="0">
                  <a:pos x="39" y="14"/>
                </a:cxn>
                <a:cxn ang="0">
                  <a:pos x="13" y="23"/>
                </a:cxn>
                <a:cxn ang="0">
                  <a:pos x="4" y="14"/>
                </a:cxn>
                <a:cxn ang="0">
                  <a:pos x="46" y="47"/>
                </a:cxn>
                <a:cxn ang="0">
                  <a:pos x="16" y="64"/>
                </a:cxn>
                <a:cxn ang="0">
                  <a:pos x="35" y="79"/>
                </a:cxn>
                <a:cxn ang="0">
                  <a:pos x="60" y="53"/>
                </a:cxn>
                <a:cxn ang="0">
                  <a:pos x="60" y="47"/>
                </a:cxn>
                <a:cxn ang="0">
                  <a:pos x="46" y="47"/>
                </a:cxn>
              </a:cxnLst>
              <a:rect l="0" t="0" r="r" b="b"/>
              <a:pathLst>
                <a:path w="76" h="91">
                  <a:moveTo>
                    <a:pt x="4" y="14"/>
                  </a:moveTo>
                  <a:cubicBezTo>
                    <a:pt x="13" y="5"/>
                    <a:pt x="26" y="0"/>
                    <a:pt x="39" y="0"/>
                  </a:cubicBezTo>
                  <a:cubicBezTo>
                    <a:pt x="64" y="0"/>
                    <a:pt x="75" y="13"/>
                    <a:pt x="75" y="37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9"/>
                    <a:pt x="75" y="84"/>
                    <a:pt x="76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1" y="85"/>
                    <a:pt x="61" y="80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55" y="85"/>
                    <a:pt x="46" y="91"/>
                    <a:pt x="33" y="91"/>
                  </a:cubicBezTo>
                  <a:cubicBezTo>
                    <a:pt x="15" y="91"/>
                    <a:pt x="0" y="82"/>
                    <a:pt x="0" y="65"/>
                  </a:cubicBezTo>
                  <a:cubicBezTo>
                    <a:pt x="0" y="37"/>
                    <a:pt x="34" y="35"/>
                    <a:pt x="55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20"/>
                    <a:pt x="52" y="14"/>
                    <a:pt x="39" y="14"/>
                  </a:cubicBezTo>
                  <a:cubicBezTo>
                    <a:pt x="30" y="14"/>
                    <a:pt x="20" y="17"/>
                    <a:pt x="13" y="23"/>
                  </a:cubicBezTo>
                  <a:lnTo>
                    <a:pt x="4" y="14"/>
                  </a:lnTo>
                  <a:close/>
                  <a:moveTo>
                    <a:pt x="46" y="47"/>
                  </a:moveTo>
                  <a:cubicBezTo>
                    <a:pt x="28" y="47"/>
                    <a:pt x="16" y="52"/>
                    <a:pt x="16" y="64"/>
                  </a:cubicBezTo>
                  <a:cubicBezTo>
                    <a:pt x="16" y="75"/>
                    <a:pt x="24" y="79"/>
                    <a:pt x="35" y="79"/>
                  </a:cubicBezTo>
                  <a:cubicBezTo>
                    <a:pt x="52" y="79"/>
                    <a:pt x="60" y="67"/>
                    <a:pt x="60" y="53"/>
                  </a:cubicBezTo>
                  <a:cubicBezTo>
                    <a:pt x="60" y="47"/>
                    <a:pt x="60" y="47"/>
                    <a:pt x="60" y="47"/>
                  </a:cubicBezTo>
                  <a:lnTo>
                    <a:pt x="46" y="47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4" name="Rectangle 13"/>
            <p:cNvSpPr>
              <a:spLocks noChangeArrowheads="1"/>
            </p:cNvSpPr>
            <p:nvPr/>
          </p:nvSpPr>
          <p:spPr bwMode="gray">
            <a:xfrm>
              <a:off x="2077" y="145"/>
              <a:ext cx="30" cy="268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5" name="Freeform 12"/>
            <p:cNvSpPr>
              <a:spLocks/>
            </p:cNvSpPr>
            <p:nvPr/>
          </p:nvSpPr>
          <p:spPr bwMode="gray">
            <a:xfrm>
              <a:off x="2137" y="200"/>
              <a:ext cx="111" cy="213"/>
            </a:xfrm>
            <a:custGeom>
              <a:avLst/>
              <a:gdLst/>
              <a:ahLst/>
              <a:cxnLst>
                <a:cxn ang="0">
                  <a:pos x="59" y="37"/>
                </a:cxn>
                <a:cxn ang="0">
                  <a:pos x="33" y="37"/>
                </a:cxn>
                <a:cxn ang="0">
                  <a:pos x="33" y="80"/>
                </a:cxn>
                <a:cxn ang="0">
                  <a:pos x="46" y="100"/>
                </a:cxn>
                <a:cxn ang="0">
                  <a:pos x="59" y="97"/>
                </a:cxn>
                <a:cxn ang="0">
                  <a:pos x="59" y="110"/>
                </a:cxn>
                <a:cxn ang="0">
                  <a:pos x="43" y="113"/>
                </a:cxn>
                <a:cxn ang="0">
                  <a:pos x="19" y="84"/>
                </a:cxn>
                <a:cxn ang="0">
                  <a:pos x="19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9" y="25"/>
                </a:cxn>
                <a:cxn ang="0">
                  <a:pos x="19" y="0"/>
                </a:cxn>
                <a:cxn ang="0">
                  <a:pos x="33" y="0"/>
                </a:cxn>
                <a:cxn ang="0">
                  <a:pos x="33" y="25"/>
                </a:cxn>
                <a:cxn ang="0">
                  <a:pos x="59" y="25"/>
                </a:cxn>
                <a:cxn ang="0">
                  <a:pos x="59" y="37"/>
                </a:cxn>
              </a:cxnLst>
              <a:rect l="0" t="0" r="r" b="b"/>
              <a:pathLst>
                <a:path w="59" h="113">
                  <a:moveTo>
                    <a:pt x="59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91"/>
                    <a:pt x="33" y="100"/>
                    <a:pt x="46" y="100"/>
                  </a:cubicBezTo>
                  <a:cubicBezTo>
                    <a:pt x="50" y="100"/>
                    <a:pt x="55" y="99"/>
                    <a:pt x="59" y="97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4" y="112"/>
                    <a:pt x="48" y="113"/>
                    <a:pt x="43" y="113"/>
                  </a:cubicBezTo>
                  <a:cubicBezTo>
                    <a:pt x="22" y="113"/>
                    <a:pt x="19" y="102"/>
                    <a:pt x="19" y="8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59" y="25"/>
                    <a:pt x="59" y="25"/>
                    <a:pt x="59" y="25"/>
                  </a:cubicBezTo>
                  <a:lnTo>
                    <a:pt x="59" y="37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6" name="Freeform 11"/>
            <p:cNvSpPr>
              <a:spLocks/>
            </p:cNvSpPr>
            <p:nvPr/>
          </p:nvSpPr>
          <p:spPr bwMode="gray">
            <a:xfrm>
              <a:off x="2292" y="145"/>
              <a:ext cx="141" cy="2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66"/>
                </a:cxn>
                <a:cxn ang="0">
                  <a:pos x="15" y="66"/>
                </a:cxn>
                <a:cxn ang="0">
                  <a:pos x="42" y="51"/>
                </a:cxn>
                <a:cxn ang="0">
                  <a:pos x="75" y="87"/>
                </a:cxn>
                <a:cxn ang="0">
                  <a:pos x="75" y="140"/>
                </a:cxn>
                <a:cxn ang="0">
                  <a:pos x="61" y="140"/>
                </a:cxn>
                <a:cxn ang="0">
                  <a:pos x="61" y="88"/>
                </a:cxn>
                <a:cxn ang="0">
                  <a:pos x="41" y="65"/>
                </a:cxn>
                <a:cxn ang="0">
                  <a:pos x="14" y="98"/>
                </a:cxn>
                <a:cxn ang="0">
                  <a:pos x="14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75" h="140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8" y="59"/>
                    <a:pt x="29" y="51"/>
                    <a:pt x="42" y="51"/>
                  </a:cubicBezTo>
                  <a:cubicBezTo>
                    <a:pt x="65" y="51"/>
                    <a:pt x="75" y="66"/>
                    <a:pt x="75" y="87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74"/>
                    <a:pt x="54" y="65"/>
                    <a:pt x="41" y="65"/>
                  </a:cubicBezTo>
                  <a:cubicBezTo>
                    <a:pt x="22" y="65"/>
                    <a:pt x="14" y="78"/>
                    <a:pt x="14" y="98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0" y="140"/>
                    <a:pt x="0" y="140"/>
                    <a:pt x="0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gray">
            <a:xfrm>
              <a:off x="206" y="426"/>
              <a:ext cx="158" cy="5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4" y="27"/>
                </a:cxn>
                <a:cxn ang="0">
                  <a:pos x="84" y="29"/>
                </a:cxn>
                <a:cxn ang="0">
                  <a:pos x="2" y="10"/>
                </a:cxn>
                <a:cxn ang="0">
                  <a:pos x="0" y="8"/>
                </a:cxn>
              </a:cxnLst>
              <a:rect l="0" t="0" r="r" b="b"/>
              <a:pathLst>
                <a:path w="84" h="29">
                  <a:moveTo>
                    <a:pt x="0" y="8"/>
                  </a:moveTo>
                  <a:cubicBezTo>
                    <a:pt x="0" y="8"/>
                    <a:pt x="47" y="0"/>
                    <a:pt x="84" y="2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29"/>
                    <a:pt x="49" y="2"/>
                    <a:pt x="2" y="1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1E8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8" name="Freeform 9"/>
            <p:cNvSpPr>
              <a:spLocks/>
            </p:cNvSpPr>
            <p:nvPr/>
          </p:nvSpPr>
          <p:spPr bwMode="gray">
            <a:xfrm>
              <a:off x="0" y="413"/>
              <a:ext cx="214" cy="68"/>
            </a:xfrm>
            <a:custGeom>
              <a:avLst/>
              <a:gdLst/>
              <a:ahLst/>
              <a:cxnLst>
                <a:cxn ang="0">
                  <a:pos x="74" y="34"/>
                </a:cxn>
                <a:cxn ang="0">
                  <a:pos x="113" y="17"/>
                </a:cxn>
                <a:cxn ang="0">
                  <a:pos x="75" y="0"/>
                </a:cxn>
                <a:cxn ang="0">
                  <a:pos x="0" y="37"/>
                </a:cxn>
                <a:cxn ang="0">
                  <a:pos x="74" y="34"/>
                </a:cxn>
              </a:cxnLst>
              <a:rect l="0" t="0" r="r" b="b"/>
              <a:pathLst>
                <a:path w="113" h="37">
                  <a:moveTo>
                    <a:pt x="74" y="34"/>
                  </a:moveTo>
                  <a:cubicBezTo>
                    <a:pt x="95" y="34"/>
                    <a:pt x="112" y="26"/>
                    <a:pt x="113" y="17"/>
                  </a:cubicBezTo>
                  <a:cubicBezTo>
                    <a:pt x="113" y="7"/>
                    <a:pt x="96" y="0"/>
                    <a:pt x="75" y="0"/>
                  </a:cubicBezTo>
                  <a:cubicBezTo>
                    <a:pt x="40" y="1"/>
                    <a:pt x="2" y="28"/>
                    <a:pt x="0" y="37"/>
                  </a:cubicBezTo>
                  <a:cubicBezTo>
                    <a:pt x="0" y="37"/>
                    <a:pt x="52" y="34"/>
                    <a:pt x="74" y="34"/>
                  </a:cubicBezTo>
                  <a:close/>
                </a:path>
              </a:pathLst>
            </a:custGeom>
            <a:solidFill>
              <a:srgbClr val="D1E8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gray">
            <a:xfrm>
              <a:off x="270" y="0"/>
              <a:ext cx="206" cy="285"/>
            </a:xfrm>
            <a:custGeom>
              <a:avLst/>
              <a:gdLst/>
              <a:ahLst/>
              <a:cxnLst>
                <a:cxn ang="0">
                  <a:pos x="102" y="99"/>
                </a:cxn>
                <a:cxn ang="0">
                  <a:pos x="51" y="151"/>
                </a:cxn>
                <a:cxn ang="0">
                  <a:pos x="0" y="99"/>
                </a:cxn>
                <a:cxn ang="0">
                  <a:pos x="108" y="0"/>
                </a:cxn>
                <a:cxn ang="0">
                  <a:pos x="102" y="99"/>
                </a:cxn>
              </a:cxnLst>
              <a:rect l="0" t="0" r="r" b="b"/>
              <a:pathLst>
                <a:path w="108" h="151">
                  <a:moveTo>
                    <a:pt x="102" y="99"/>
                  </a:moveTo>
                  <a:cubicBezTo>
                    <a:pt x="102" y="128"/>
                    <a:pt x="79" y="151"/>
                    <a:pt x="51" y="151"/>
                  </a:cubicBezTo>
                  <a:cubicBezTo>
                    <a:pt x="23" y="151"/>
                    <a:pt x="0" y="128"/>
                    <a:pt x="0" y="99"/>
                  </a:cubicBezTo>
                  <a:cubicBezTo>
                    <a:pt x="0" y="53"/>
                    <a:pt x="80" y="0"/>
                    <a:pt x="108" y="0"/>
                  </a:cubicBezTo>
                  <a:cubicBezTo>
                    <a:pt x="108" y="0"/>
                    <a:pt x="102" y="71"/>
                    <a:pt x="102" y="99"/>
                  </a:cubicBezTo>
                  <a:close/>
                </a:path>
              </a:pathLst>
            </a:custGeom>
            <a:solidFill>
              <a:srgbClr val="5FA8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gray">
            <a:xfrm>
              <a:off x="304" y="68"/>
              <a:ext cx="129" cy="22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21" y="117"/>
                </a:cxn>
              </a:cxnLst>
              <a:rect l="0" t="0" r="r" b="b"/>
              <a:pathLst>
                <a:path w="67" h="117">
                  <a:moveTo>
                    <a:pt x="67" y="0"/>
                  </a:moveTo>
                  <a:cubicBezTo>
                    <a:pt x="67" y="0"/>
                    <a:pt x="0" y="55"/>
                    <a:pt x="21" y="117"/>
                  </a:cubicBezTo>
                </a:path>
              </a:pathLst>
            </a:custGeom>
            <a:noFill/>
            <a:ln w="2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gray">
            <a:xfrm>
              <a:off x="270" y="4"/>
              <a:ext cx="197" cy="281"/>
            </a:xfrm>
            <a:custGeom>
              <a:avLst/>
              <a:gdLst/>
              <a:ahLst/>
              <a:cxnLst>
                <a:cxn ang="0">
                  <a:pos x="100" y="98"/>
                </a:cxn>
                <a:cxn ang="0">
                  <a:pos x="50" y="148"/>
                </a:cxn>
                <a:cxn ang="0">
                  <a:pos x="0" y="98"/>
                </a:cxn>
                <a:cxn ang="0">
                  <a:pos x="106" y="0"/>
                </a:cxn>
                <a:cxn ang="0">
                  <a:pos x="100" y="98"/>
                </a:cxn>
              </a:cxnLst>
              <a:rect l="0" t="0" r="r" b="b"/>
              <a:pathLst>
                <a:path w="106" h="148">
                  <a:moveTo>
                    <a:pt x="100" y="98"/>
                  </a:moveTo>
                  <a:cubicBezTo>
                    <a:pt x="100" y="125"/>
                    <a:pt x="77" y="148"/>
                    <a:pt x="50" y="148"/>
                  </a:cubicBezTo>
                  <a:cubicBezTo>
                    <a:pt x="22" y="148"/>
                    <a:pt x="0" y="125"/>
                    <a:pt x="0" y="98"/>
                  </a:cubicBezTo>
                  <a:cubicBezTo>
                    <a:pt x="0" y="52"/>
                    <a:pt x="78" y="0"/>
                    <a:pt x="106" y="0"/>
                  </a:cubicBezTo>
                  <a:cubicBezTo>
                    <a:pt x="106" y="0"/>
                    <a:pt x="100" y="70"/>
                    <a:pt x="100" y="98"/>
                  </a:cubicBezTo>
                  <a:close/>
                </a:path>
              </a:pathLst>
            </a:custGeom>
            <a:solidFill>
              <a:srgbClr val="5FA8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gray">
            <a:xfrm>
              <a:off x="450" y="4"/>
              <a:ext cx="17" cy="2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"/>
                </a:cxn>
                <a:cxn ang="0">
                  <a:pos x="3" y="113"/>
                </a:cxn>
                <a:cxn ang="0">
                  <a:pos x="5" y="104"/>
                </a:cxn>
                <a:cxn ang="0">
                  <a:pos x="11" y="0"/>
                </a:cxn>
              </a:cxnLst>
              <a:rect l="0" t="0" r="r" b="b"/>
              <a:pathLst>
                <a:path w="11" h="113">
                  <a:moveTo>
                    <a:pt x="11" y="0"/>
                  </a:moveTo>
                  <a:cubicBezTo>
                    <a:pt x="11" y="0"/>
                    <a:pt x="7" y="0"/>
                    <a:pt x="0" y="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4" y="109"/>
                    <a:pt x="5" y="104"/>
                  </a:cubicBezTo>
                  <a:cubicBezTo>
                    <a:pt x="5" y="101"/>
                    <a:pt x="10" y="3"/>
                    <a:pt x="11" y="0"/>
                  </a:cubicBezTo>
                  <a:close/>
                </a:path>
              </a:pathLst>
            </a:custGeom>
            <a:solidFill>
              <a:srgbClr val="D1E8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3" name="Freeform 4"/>
            <p:cNvSpPr>
              <a:spLocks/>
            </p:cNvSpPr>
            <p:nvPr/>
          </p:nvSpPr>
          <p:spPr bwMode="gray">
            <a:xfrm>
              <a:off x="304" y="68"/>
              <a:ext cx="120" cy="213"/>
            </a:xfrm>
            <a:custGeom>
              <a:avLst/>
              <a:gdLst/>
              <a:ahLst/>
              <a:cxnLst>
                <a:cxn ang="0">
                  <a:pos x="64" y="3"/>
                </a:cxn>
                <a:cxn ang="0">
                  <a:pos x="64" y="0"/>
                </a:cxn>
                <a:cxn ang="0">
                  <a:pos x="17" y="112"/>
                </a:cxn>
                <a:cxn ang="0">
                  <a:pos x="18" y="113"/>
                </a:cxn>
                <a:cxn ang="0">
                  <a:pos x="64" y="3"/>
                </a:cxn>
              </a:cxnLst>
              <a:rect l="0" t="0" r="r" b="b"/>
              <a:pathLst>
                <a:path w="64" h="113">
                  <a:moveTo>
                    <a:pt x="64" y="3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1" y="53"/>
                    <a:pt x="17" y="112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0" y="61"/>
                    <a:pt x="64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4" name="Freeform 3"/>
            <p:cNvSpPr>
              <a:spLocks/>
            </p:cNvSpPr>
            <p:nvPr/>
          </p:nvSpPr>
          <p:spPr bwMode="gray">
            <a:xfrm>
              <a:off x="338" y="290"/>
              <a:ext cx="77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61"/>
                </a:cxn>
                <a:cxn ang="0">
                  <a:pos x="42" y="62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42" h="62">
                  <a:moveTo>
                    <a:pt x="0" y="0"/>
                  </a:moveTo>
                  <a:cubicBezTo>
                    <a:pt x="0" y="0"/>
                    <a:pt x="5" y="38"/>
                    <a:pt x="39" y="61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7" y="39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A8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defRPr/>
              </a:pPr>
              <a:endParaRPr lang="en-US" sz="3200" b="1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9" name="TextBox 19"/>
          <p:cNvSpPr txBox="1">
            <a:spLocks noChangeArrowheads="1"/>
          </p:cNvSpPr>
          <p:nvPr/>
        </p:nvSpPr>
        <p:spPr bwMode="auto">
          <a:xfrm>
            <a:off x="7075510" y="6192170"/>
            <a:ext cx="366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/>
              <a:t>via</a:t>
            </a: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73010" y="4951475"/>
            <a:ext cx="1616864" cy="5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10" descr="Benefitfocus_All_Your_Benefits_Outline_Color.jpg"/>
          <p:cNvPicPr>
            <a:picLocks noChangeAspect="1"/>
          </p:cNvPicPr>
          <p:nvPr/>
        </p:nvPicPr>
        <p:blipFill>
          <a:blip r:embed="rId19"/>
          <a:srcRect t="40949" b="31892"/>
          <a:stretch>
            <a:fillRect/>
          </a:stretch>
        </p:blipFill>
        <p:spPr>
          <a:xfrm>
            <a:off x="7395049" y="6219081"/>
            <a:ext cx="773341" cy="201689"/>
          </a:xfrm>
          <a:prstGeom prst="rect">
            <a:avLst/>
          </a:prstGeom>
        </p:spPr>
      </p:pic>
      <p:pic>
        <p:nvPicPr>
          <p:cNvPr id="74" name="Picture 4" descr="https://encrypted-tbn2.gstatic.com/images?q=tbn:ANd9GcQ1yHm80xwhmgoQtz3zIoE7i8HQJJC2gascHVGEjFUF4t1dzvaW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3" y="5917017"/>
            <a:ext cx="1371600" cy="4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ycustomhealth.com/assets/img/logo-vertical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22" y="5674888"/>
            <a:ext cx="1002178" cy="5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Private Exchange Market Segments</a:t>
            </a:r>
            <a:endParaRPr lang="en-US" sz="2800" dirty="0"/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9597C7-5372-41EE-870F-D1F1111183E3}" type="slidenum">
              <a:rPr lang="en-US" sz="1050" smtClean="0"/>
              <a:pPr algn="r"/>
              <a:t>22</a:t>
            </a:fld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359763" y="1319134"/>
            <a:ext cx="833453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 dirty="0"/>
              <a:t>Private exchange (PE) activity has been focused on </a:t>
            </a:r>
            <a:r>
              <a:rPr lang="en-US" sz="2000" b="1" i="1" dirty="0" smtClean="0"/>
              <a:t>post-65 </a:t>
            </a:r>
            <a:r>
              <a:rPr lang="en-US" sz="2000" b="1" i="1" dirty="0"/>
              <a:t>retirees and small group, but continued growth is </a:t>
            </a:r>
            <a:r>
              <a:rPr lang="en-US" sz="2000" b="1" i="1" dirty="0" smtClean="0"/>
              <a:t>expected.</a:t>
            </a:r>
            <a:endParaRPr lang="en-US" sz="2000" b="1" i="1" dirty="0"/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00492"/>
              </p:ext>
            </p:extLst>
          </p:nvPr>
        </p:nvGraphicFramePr>
        <p:xfrm>
          <a:off x="385948" y="2027020"/>
          <a:ext cx="8372105" cy="4344353"/>
        </p:xfrm>
        <a:graphic>
          <a:graphicData uri="http://schemas.openxmlformats.org/drawingml/2006/table">
            <a:tbl>
              <a:tblPr/>
              <a:tblGrid>
                <a:gridCol w="855025"/>
                <a:gridCol w="1137021"/>
                <a:gridCol w="948280"/>
                <a:gridCol w="948280"/>
                <a:gridCol w="994377"/>
                <a:gridCol w="996023"/>
                <a:gridCol w="2493099"/>
              </a:tblGrid>
              <a:tr h="60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Employer Market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Employer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Segment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Est. 2012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Lives Covered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2012 PE Activity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2015 Expected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PE Activity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2017 Expected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PE Activity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Driving Factors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44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Retiree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Post-65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(Medicare)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12 M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Less than 10%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40 to 50%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40 to 50%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Decline in retiree benefits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Aging population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Saturated PE market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Pre-65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(Early Retirees)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8 M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Minimal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10 to 20%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20 to 30%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Increase in retirement age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Decline in retiree benefits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Underwriting changes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Potential to move to public Exchange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37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Active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Jumbo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(10,000+)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45 M 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Minimal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Less than 10%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10 to 20%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Pressures to maintain coverage (mandate, penalties, social)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Potential for certain groups (e.g., retail) to convert group to individual products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(2,500 – 9,999)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20 M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Minimal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Less than 10%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20 to 25%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Mid-Large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(500 – 2,499)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20 M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Minimal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Less than 10%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25 to 30%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Shift from defined benefit plans to defined contribution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Small-Mid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(100 – 499)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25 M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Less than 10%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10 to 20%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30 to 40%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Small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(&lt; 100)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60 M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Less than 10%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30 to 40%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40 to 50%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State Exchanges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Decision to move to state Exchange, drop coverage, maintain, or move to PE</a:t>
                      </a:r>
                    </a:p>
                  </a:txBody>
                  <a:tcPr marL="72009" marR="72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" name="Text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6950" y="6338763"/>
            <a:ext cx="72739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463550" indent="-463550">
              <a:tabLst>
                <a:tab pos="190500" algn="r"/>
                <a:tab pos="463550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U.S. Census, Bureau of Labor and Statistics, Kaiser Employer Health Benefits 2012 Annual Survey, Accenture Research. Calculations assume 2.4 covered lives per employee receiving group benefits.</a:t>
            </a:r>
          </a:p>
        </p:txBody>
      </p:sp>
    </p:spTree>
    <p:extLst>
      <p:ext uri="{BB962C8B-B14F-4D97-AF65-F5344CB8AC3E}">
        <p14:creationId xmlns:p14="http://schemas.microsoft.com/office/powerpoint/2010/main" val="23282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Differentiating Private Exchange Capabilities</a:t>
            </a:r>
            <a:endParaRPr lang="en-US" sz="2800" dirty="0"/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9597C7-5372-41EE-870F-D1F1111183E3}" type="slidenum">
              <a:rPr lang="en-US" sz="1050" smtClean="0"/>
              <a:pPr algn="r"/>
              <a:t>23</a:t>
            </a:fld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59763" y="1319134"/>
            <a:ext cx="863183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 dirty="0" smtClean="0"/>
              <a:t>The Group Active and Retiree exchanges have unique capability differentiators, driven by marketplace expectations.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05496"/>
              </p:ext>
            </p:extLst>
          </p:nvPr>
        </p:nvGraphicFramePr>
        <p:xfrm>
          <a:off x="914400" y="2103120"/>
          <a:ext cx="73152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Active</a:t>
                      </a:r>
                      <a:r>
                        <a:rPr lang="en-US" sz="2000" baseline="0" dirty="0" smtClean="0"/>
                        <a:t> Employees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Retirees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Ease of loading products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Online shopping and decision support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List billing and payroll integration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End-to-end workflow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Ability to support non-health products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Licensed agents to support annual enrollment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CRM technology for call scheduling and tracking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Split billing and payments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Reconciliation and delinquency management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CMS regulatory compliance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8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016099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HIX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– </a:t>
            </a:r>
            <a:r>
              <a:rPr kumimoji="0" lang="en-US" sz="240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ealth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40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I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nsurance E</a:t>
            </a:r>
            <a:r>
              <a:rPr kumimoji="0" lang="en-US" sz="240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x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change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400" b="1" kern="0" baseline="0" dirty="0" smtClean="0">
                <a:solidFill>
                  <a:sysClr val="windowText" lastClr="000000"/>
                </a:solidFill>
                <a:latin typeface="Calibri" pitchFamily="34" charset="0"/>
              </a:rPr>
              <a:t>HBE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 – </a:t>
            </a:r>
            <a:r>
              <a:rPr lang="en-US" sz="2400" u="sng" kern="0" dirty="0" smtClean="0">
                <a:solidFill>
                  <a:sysClr val="windowText" lastClr="000000"/>
                </a:solidFill>
                <a:latin typeface="Calibri" pitchFamily="34" charset="0"/>
              </a:rPr>
              <a:t>H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ealth </a:t>
            </a:r>
            <a:r>
              <a:rPr lang="en-US" sz="2400" u="sng" kern="0" dirty="0" smtClean="0">
                <a:solidFill>
                  <a:sysClr val="windowText" lastClr="000000"/>
                </a:solidFill>
                <a:latin typeface="Calibri" pitchFamily="34" charset="0"/>
              </a:rPr>
              <a:t>B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enefits </a:t>
            </a:r>
            <a:r>
              <a:rPr lang="en-US" sz="2400" u="sng" kern="0" dirty="0" smtClean="0">
                <a:solidFill>
                  <a:sysClr val="windowText" lastClr="000000"/>
                </a:solidFill>
                <a:latin typeface="Calibri" pitchFamily="34" charset="0"/>
              </a:rPr>
              <a:t>E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xchange</a:t>
            </a:r>
          </a:p>
          <a:p>
            <a:pPr marL="342900" lvl="1" indent="-342900"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SBE/SBM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– </a:t>
            </a:r>
            <a:r>
              <a:rPr kumimoji="0" lang="en-US" sz="240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S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tate </a:t>
            </a:r>
            <a:r>
              <a:rPr kumimoji="0" lang="en-US" sz="240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B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ased </a:t>
            </a:r>
            <a:r>
              <a:rPr kumimoji="0" lang="en-US" sz="240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E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xchange/</a:t>
            </a:r>
            <a:r>
              <a:rPr lang="en-US" sz="2400" u="sng" kern="0" dirty="0">
                <a:solidFill>
                  <a:sysClr val="windowText" lastClr="000000"/>
                </a:solidFill>
                <a:latin typeface="Calibri" pitchFamily="34" charset="0"/>
              </a:rPr>
              <a:t> S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</a:rPr>
              <a:t>tate </a:t>
            </a:r>
            <a:r>
              <a:rPr lang="en-US" sz="2400" u="sng" kern="0" dirty="0">
                <a:solidFill>
                  <a:sysClr val="windowText" lastClr="000000"/>
                </a:solidFill>
                <a:latin typeface="Calibri" pitchFamily="34" charset="0"/>
              </a:rPr>
              <a:t>B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</a:rPr>
              <a:t>ased </a:t>
            </a:r>
            <a:r>
              <a:rPr lang="en-US" sz="2400" u="sng" kern="0" dirty="0" smtClean="0">
                <a:solidFill>
                  <a:sysClr val="windowText" lastClr="000000"/>
                </a:solidFill>
                <a:latin typeface="Calibri" pitchFamily="34" charset="0"/>
              </a:rPr>
              <a:t>M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arketplace</a:t>
            </a:r>
            <a:endParaRPr kumimoji="0" lang="en-US" sz="2400" i="0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lvl="1" indent="-342900">
              <a:buFont typeface="Wingdings" pitchFamily="2" charset="2"/>
              <a:buChar char="Ø"/>
              <a:defRPr/>
            </a:pPr>
            <a:r>
              <a:rPr lang="en-US" sz="2400" b="1" kern="0" baseline="0" dirty="0" smtClean="0">
                <a:solidFill>
                  <a:sysClr val="windowText" lastClr="000000"/>
                </a:solidFill>
                <a:latin typeface="Calibri" pitchFamily="34" charset="0"/>
              </a:rPr>
              <a:t>FFE/FFM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– </a:t>
            </a:r>
            <a:r>
              <a:rPr lang="en-US" sz="2400" u="sng" kern="0" dirty="0" smtClean="0">
                <a:solidFill>
                  <a:sysClr val="windowText" lastClr="000000"/>
                </a:solidFill>
                <a:latin typeface="Calibri" pitchFamily="34" charset="0"/>
              </a:rPr>
              <a:t>F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ederally </a:t>
            </a:r>
            <a:r>
              <a:rPr lang="en-US" sz="2400" u="sng" kern="0" dirty="0" smtClean="0">
                <a:solidFill>
                  <a:sysClr val="windowText" lastClr="000000"/>
                </a:solidFill>
                <a:latin typeface="Calibri" pitchFamily="34" charset="0"/>
              </a:rPr>
              <a:t>F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acilitated </a:t>
            </a:r>
            <a:r>
              <a:rPr lang="en-US" sz="2400" u="sng" kern="0" dirty="0" smtClean="0">
                <a:solidFill>
                  <a:sysClr val="windowText" lastClr="000000"/>
                </a:solidFill>
                <a:latin typeface="Calibri" pitchFamily="34" charset="0"/>
              </a:rPr>
              <a:t>E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xchange/</a:t>
            </a:r>
            <a:r>
              <a:rPr lang="en-US" sz="2400" u="sng" kern="0" dirty="0">
                <a:solidFill>
                  <a:sysClr val="windowText" lastClr="000000"/>
                </a:solidFill>
                <a:latin typeface="Calibri" pitchFamily="34" charset="0"/>
              </a:rPr>
              <a:t> F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</a:rPr>
              <a:t>ederally </a:t>
            </a:r>
            <a:r>
              <a:rPr lang="en-US" sz="2400" u="sng" kern="0" dirty="0">
                <a:solidFill>
                  <a:sysClr val="windowText" lastClr="000000"/>
                </a:solidFill>
                <a:latin typeface="Calibri" pitchFamily="34" charset="0"/>
              </a:rPr>
              <a:t>F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</a:rPr>
              <a:t>acilitated </a:t>
            </a:r>
            <a:r>
              <a:rPr lang="en-US" sz="2400" u="sng" kern="0" dirty="0">
                <a:solidFill>
                  <a:sysClr val="windowText" lastClr="000000"/>
                </a:solidFill>
                <a:latin typeface="Calibri" pitchFamily="34" charset="0"/>
              </a:rPr>
              <a:t>M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</a:rPr>
              <a:t>arketplace</a:t>
            </a:r>
          </a:p>
          <a:p>
            <a:pPr marL="228600" marR="0" lvl="1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All are flavors of a PPACA-mandated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marketplace for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individuals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and small employers directly seeking to obtain health insurance.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What is a HIX, or a HBE, or a SBE, or a FFE?</a:t>
            </a:r>
            <a:endParaRPr lang="en-US" sz="2800" dirty="0"/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858000" y="652410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9597C7-5372-41EE-870F-D1F1111183E3}" type="slidenum">
              <a:rPr lang="en-US" sz="1050" smtClean="0"/>
              <a:pPr algn="r"/>
              <a:t>2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407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Public Insurance Exchange at a Glance</a:t>
            </a:r>
            <a:endParaRPr lang="en-US" sz="2800" dirty="0"/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858000" y="652410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9597C7-5372-41EE-870F-D1F1111183E3}" type="slidenum">
              <a:rPr lang="en-US" sz="1050" smtClean="0"/>
              <a:pPr algn="r"/>
              <a:t>3</a:t>
            </a:fld>
            <a:endParaRPr lang="en-US" sz="1050" dirty="0"/>
          </a:p>
        </p:txBody>
      </p:sp>
      <p:cxnSp>
        <p:nvCxnSpPr>
          <p:cNvPr id="58" name="AutoShape 54"/>
          <p:cNvCxnSpPr>
            <a:cxnSpLocks noChangeShapeType="1"/>
            <a:stCxn id="102" idx="2"/>
          </p:cNvCxnSpPr>
          <p:nvPr/>
        </p:nvCxnSpPr>
        <p:spPr bwMode="auto">
          <a:xfrm rot="16200000" flipH="1">
            <a:off x="1696488" y="2843775"/>
            <a:ext cx="501690" cy="454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59" name="AutoShape 54"/>
          <p:cNvCxnSpPr>
            <a:cxnSpLocks noChangeShapeType="1"/>
            <a:endCxn id="63" idx="6"/>
          </p:cNvCxnSpPr>
          <p:nvPr/>
        </p:nvCxnSpPr>
        <p:spPr bwMode="auto">
          <a:xfrm rot="10800000">
            <a:off x="2244727" y="2050969"/>
            <a:ext cx="2077973" cy="1119266"/>
          </a:xfrm>
          <a:prstGeom prst="bentConnector3">
            <a:avLst>
              <a:gd name="adj1" fmla="val 17454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grpSp>
        <p:nvGrpSpPr>
          <p:cNvPr id="60" name="Group 3"/>
          <p:cNvGrpSpPr>
            <a:grpSpLocks/>
          </p:cNvGrpSpPr>
          <p:nvPr/>
        </p:nvGrpSpPr>
        <p:grpSpPr bwMode="auto">
          <a:xfrm>
            <a:off x="4053305" y="3013274"/>
            <a:ext cx="1639072" cy="774539"/>
            <a:chOff x="1169" y="2063"/>
            <a:chExt cx="1083" cy="528"/>
          </a:xfrm>
        </p:grpSpPr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1169" y="2063"/>
              <a:ext cx="1083" cy="528"/>
            </a:xfrm>
            <a:prstGeom prst="ellipse">
              <a:avLst/>
            </a:prstGeom>
            <a:solidFill>
              <a:srgbClr val="006699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100"/>
            </a:p>
          </p:txBody>
        </p:sp>
        <p:sp>
          <p:nvSpPr>
            <p:cNvPr id="62" name="Text Box 5"/>
            <p:cNvSpPr txBox="1">
              <a:spLocks noChangeArrowheads="1"/>
            </p:cNvSpPr>
            <p:nvPr/>
          </p:nvSpPr>
          <p:spPr bwMode="auto">
            <a:xfrm>
              <a:off x="1275" y="2170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State Insurance Exchange</a:t>
              </a:r>
            </a:p>
          </p:txBody>
        </p:sp>
      </p:grpSp>
      <p:sp>
        <p:nvSpPr>
          <p:cNvPr id="63" name="Oval 47"/>
          <p:cNvSpPr>
            <a:spLocks noChangeArrowheads="1"/>
          </p:cNvSpPr>
          <p:nvPr/>
        </p:nvSpPr>
        <p:spPr bwMode="auto">
          <a:xfrm>
            <a:off x="1645399" y="1764917"/>
            <a:ext cx="599328" cy="570636"/>
          </a:xfrm>
          <a:prstGeom prst="ellipse">
            <a:avLst/>
          </a:prstGeom>
          <a:solidFill>
            <a:srgbClr val="0066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64" name="Group 44"/>
          <p:cNvGrpSpPr>
            <a:grpSpLocks/>
          </p:cNvGrpSpPr>
          <p:nvPr/>
        </p:nvGrpSpPr>
        <p:grpSpPr bwMode="auto">
          <a:xfrm>
            <a:off x="2986320" y="4597558"/>
            <a:ext cx="1271302" cy="1037118"/>
            <a:chOff x="793" y="3508"/>
            <a:chExt cx="840" cy="707"/>
          </a:xfrm>
        </p:grpSpPr>
        <p:pic>
          <p:nvPicPr>
            <p:cNvPr id="65" name="Picture 8" descr="Social Security Online - The Official Website of the U.S. Social Security Admini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5" y="3508"/>
              <a:ext cx="44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" descr="The Department of Homeland Security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" y="3964"/>
              <a:ext cx="84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" name="Picture 4" descr="Internal Revenue Service United States Department of the Treasur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50282"/>
          <a:stretch>
            <a:fillRect/>
          </a:stretch>
        </p:blipFill>
        <p:spPr bwMode="auto">
          <a:xfrm>
            <a:off x="5441143" y="4773589"/>
            <a:ext cx="1316706" cy="52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8" descr="cm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7677" y="1583018"/>
            <a:ext cx="1343948" cy="48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Group 50"/>
          <p:cNvGrpSpPr>
            <a:grpSpLocks/>
          </p:cNvGrpSpPr>
          <p:nvPr/>
        </p:nvGrpSpPr>
        <p:grpSpPr bwMode="auto">
          <a:xfrm>
            <a:off x="7305719" y="3190772"/>
            <a:ext cx="1278869" cy="833216"/>
            <a:chOff x="4282" y="2494"/>
            <a:chExt cx="845" cy="568"/>
          </a:xfrm>
        </p:grpSpPr>
        <p:pic>
          <p:nvPicPr>
            <p:cNvPr id="70" name="Picture 100" descr="doc large"/>
            <p:cNvPicPr>
              <a:picLocks noChangeAspect="1" noChangeArrowheads="1"/>
            </p:cNvPicPr>
            <p:nvPr/>
          </p:nvPicPr>
          <p:blipFill>
            <a:blip r:embed="rId8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4458" y="2494"/>
              <a:ext cx="48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27"/>
            <p:cNvSpPr txBox="1">
              <a:spLocks noChangeArrowheads="1"/>
            </p:cNvSpPr>
            <p:nvPr/>
          </p:nvSpPr>
          <p:spPr bwMode="gray">
            <a:xfrm>
              <a:off x="4282" y="2866"/>
              <a:ext cx="845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  <a:buFont typeface="Wingdings" pitchFamily="2" charset="2"/>
                <a:buNone/>
              </a:pPr>
              <a:r>
                <a:rPr lang="en-US" sz="1100"/>
                <a:t>Payers</a:t>
              </a:r>
            </a:p>
          </p:txBody>
        </p:sp>
      </p:grpSp>
      <p:pic>
        <p:nvPicPr>
          <p:cNvPr id="72" name="Picture 2" descr="HHS logo"/>
          <p:cNvPicPr>
            <a:picLocks noChangeAspect="1" noChangeArrowheads="1"/>
          </p:cNvPicPr>
          <p:nvPr/>
        </p:nvPicPr>
        <p:blipFill>
          <a:blip r:embed="rId9" cstate="print"/>
          <a:srcRect b="22124"/>
          <a:stretch>
            <a:fillRect/>
          </a:stretch>
        </p:blipFill>
        <p:spPr bwMode="auto">
          <a:xfrm>
            <a:off x="7538791" y="1738512"/>
            <a:ext cx="676514" cy="5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41"/>
          <p:cNvSpPr txBox="1">
            <a:spLocks noChangeArrowheads="1"/>
          </p:cNvSpPr>
          <p:nvPr/>
        </p:nvSpPr>
        <p:spPr bwMode="auto">
          <a:xfrm>
            <a:off x="7668948" y="2339953"/>
            <a:ext cx="481279" cy="2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HHS</a:t>
            </a:r>
          </a:p>
        </p:txBody>
      </p:sp>
      <p:pic>
        <p:nvPicPr>
          <p:cNvPr id="74" name="Picture 19" descr="View image detail">
            <a:hlinkClick r:id="rId10" tooltip="View image detail"/>
          </p:cNvPr>
          <p:cNvPicPr>
            <a:picLocks noChangeAspect="1" noChangeArrowheads="1"/>
          </p:cNvPicPr>
          <p:nvPr/>
        </p:nvPicPr>
        <p:blipFill>
          <a:blip r:embed="rId11" cstate="print"/>
          <a:srcRect t="10025" b="13033"/>
          <a:stretch>
            <a:fillRect/>
          </a:stretch>
        </p:blipFill>
        <p:spPr bwMode="auto">
          <a:xfrm>
            <a:off x="1462271" y="3096889"/>
            <a:ext cx="964071" cy="57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1089961" y="3639653"/>
            <a:ext cx="1835821" cy="39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/>
              <a:t>Individuals and </a:t>
            </a:r>
          </a:p>
          <a:p>
            <a:pPr algn="ctr"/>
            <a:r>
              <a:rPr lang="en-US" sz="1100"/>
              <a:t>Small Groups</a:t>
            </a:r>
          </a:p>
        </p:txBody>
      </p:sp>
      <p:cxnSp>
        <p:nvCxnSpPr>
          <p:cNvPr id="76" name="AutoShape 46"/>
          <p:cNvCxnSpPr>
            <a:cxnSpLocks noChangeShapeType="1"/>
          </p:cNvCxnSpPr>
          <p:nvPr/>
        </p:nvCxnSpPr>
        <p:spPr bwMode="auto">
          <a:xfrm>
            <a:off x="2491420" y="3340399"/>
            <a:ext cx="1561885" cy="1467"/>
          </a:xfrm>
          <a:prstGeom prst="bentConnector3">
            <a:avLst>
              <a:gd name="adj1" fmla="val 49903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77" name="AutoShape 47"/>
          <p:cNvCxnSpPr>
            <a:cxnSpLocks noChangeShapeType="1"/>
          </p:cNvCxnSpPr>
          <p:nvPr/>
        </p:nvCxnSpPr>
        <p:spPr bwMode="auto">
          <a:xfrm rot="5400000">
            <a:off x="4442413" y="2600974"/>
            <a:ext cx="868422" cy="605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78" name="TextBox 8"/>
          <p:cNvSpPr txBox="1">
            <a:spLocks noChangeArrowheads="1"/>
          </p:cNvSpPr>
          <p:nvPr/>
        </p:nvSpPr>
        <p:spPr bwMode="auto">
          <a:xfrm>
            <a:off x="2670007" y="2985402"/>
            <a:ext cx="1188062" cy="3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Visit Portal to Shop for Plans</a:t>
            </a:r>
          </a:p>
        </p:txBody>
      </p:sp>
      <p:sp>
        <p:nvSpPr>
          <p:cNvPr id="79" name="TextBox 10"/>
          <p:cNvSpPr txBox="1">
            <a:spLocks noChangeArrowheads="1"/>
          </p:cNvSpPr>
          <p:nvPr/>
        </p:nvSpPr>
        <p:spPr bwMode="auto">
          <a:xfrm>
            <a:off x="4097196" y="2338487"/>
            <a:ext cx="1555831" cy="5119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Check  Medicaid/SCHIP Eligibility and Enroll as Appropriate </a:t>
            </a:r>
          </a:p>
        </p:txBody>
      </p:sp>
      <p:cxnSp>
        <p:nvCxnSpPr>
          <p:cNvPr id="80" name="AutoShape 48"/>
          <p:cNvCxnSpPr>
            <a:cxnSpLocks noChangeShapeType="1"/>
          </p:cNvCxnSpPr>
          <p:nvPr/>
        </p:nvCxnSpPr>
        <p:spPr bwMode="auto">
          <a:xfrm rot="16200000">
            <a:off x="3798650" y="3639145"/>
            <a:ext cx="786274" cy="1130551"/>
          </a:xfrm>
          <a:prstGeom prst="bentConnector3">
            <a:avLst>
              <a:gd name="adj1" fmla="val 74440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81" name="TextBox 11"/>
          <p:cNvSpPr txBox="1">
            <a:spLocks noChangeArrowheads="1"/>
          </p:cNvSpPr>
          <p:nvPr/>
        </p:nvSpPr>
        <p:spPr bwMode="auto">
          <a:xfrm>
            <a:off x="3037777" y="4062128"/>
            <a:ext cx="1156279" cy="369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Verify Citizenship / Immigrant Status</a:t>
            </a:r>
          </a:p>
        </p:txBody>
      </p:sp>
      <p:cxnSp>
        <p:nvCxnSpPr>
          <p:cNvPr id="82" name="AutoShape 49"/>
          <p:cNvCxnSpPr>
            <a:cxnSpLocks noChangeShapeType="1"/>
          </p:cNvCxnSpPr>
          <p:nvPr/>
        </p:nvCxnSpPr>
        <p:spPr bwMode="auto">
          <a:xfrm rot="5400000" flipH="1">
            <a:off x="5096995" y="3672640"/>
            <a:ext cx="821480" cy="1098768"/>
          </a:xfrm>
          <a:prstGeom prst="bentConnector3">
            <a:avLst>
              <a:gd name="adj1" fmla="val 75356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83" name="TextBox 10"/>
          <p:cNvSpPr txBox="1">
            <a:spLocks noChangeArrowheads="1"/>
          </p:cNvSpPr>
          <p:nvPr/>
        </p:nvSpPr>
        <p:spPr bwMode="auto">
          <a:xfrm>
            <a:off x="5398767" y="4062128"/>
            <a:ext cx="1357568" cy="369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Determine Subsidies / Tax Credits</a:t>
            </a:r>
          </a:p>
        </p:txBody>
      </p:sp>
      <p:cxnSp>
        <p:nvCxnSpPr>
          <p:cNvPr id="84" name="AutoShape 51"/>
          <p:cNvCxnSpPr>
            <a:cxnSpLocks noChangeShapeType="1"/>
          </p:cNvCxnSpPr>
          <p:nvPr/>
        </p:nvCxnSpPr>
        <p:spPr bwMode="auto">
          <a:xfrm flipV="1">
            <a:off x="5704484" y="3444552"/>
            <a:ext cx="1853981" cy="586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5" name="AutoShape 53"/>
          <p:cNvCxnSpPr>
            <a:cxnSpLocks noChangeShapeType="1"/>
          </p:cNvCxnSpPr>
          <p:nvPr/>
        </p:nvCxnSpPr>
        <p:spPr bwMode="auto">
          <a:xfrm rot="10800000" flipV="1">
            <a:off x="5680269" y="2050969"/>
            <a:ext cx="1846415" cy="119701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86" name="TextBox 11"/>
          <p:cNvSpPr txBox="1">
            <a:spLocks noChangeArrowheads="1"/>
          </p:cNvSpPr>
          <p:nvPr/>
        </p:nvSpPr>
        <p:spPr bwMode="auto">
          <a:xfrm>
            <a:off x="5760482" y="2391296"/>
            <a:ext cx="1678422" cy="369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Provide Oversight &amp; Define Qualified Plan Guidelines</a:t>
            </a:r>
          </a:p>
        </p:txBody>
      </p:sp>
      <p:sp>
        <p:nvSpPr>
          <p:cNvPr id="87" name="TextBox 11"/>
          <p:cNvSpPr txBox="1">
            <a:spLocks noChangeArrowheads="1"/>
          </p:cNvSpPr>
          <p:nvPr/>
        </p:nvSpPr>
        <p:spPr bwMode="auto">
          <a:xfrm>
            <a:off x="5830101" y="3233314"/>
            <a:ext cx="1572480" cy="22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Transmit Enrollment</a:t>
            </a:r>
          </a:p>
        </p:txBody>
      </p:sp>
      <p:cxnSp>
        <p:nvCxnSpPr>
          <p:cNvPr id="88" name="AutoShape 54"/>
          <p:cNvCxnSpPr>
            <a:cxnSpLocks noChangeShapeType="1"/>
          </p:cNvCxnSpPr>
          <p:nvPr/>
        </p:nvCxnSpPr>
        <p:spPr bwMode="auto">
          <a:xfrm flipV="1">
            <a:off x="6794172" y="3965311"/>
            <a:ext cx="1127523" cy="956438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89" name="TextBox 10"/>
          <p:cNvSpPr txBox="1">
            <a:spLocks noChangeArrowheads="1"/>
          </p:cNvSpPr>
          <p:nvPr/>
        </p:nvSpPr>
        <p:spPr bwMode="auto">
          <a:xfrm>
            <a:off x="7101402" y="4136942"/>
            <a:ext cx="827860" cy="3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/>
              <a:t>Transmit Subsidy</a:t>
            </a:r>
          </a:p>
        </p:txBody>
      </p:sp>
      <p:cxnSp>
        <p:nvCxnSpPr>
          <p:cNvPr id="90" name="AutoShape 55"/>
          <p:cNvCxnSpPr>
            <a:cxnSpLocks noChangeShapeType="1"/>
          </p:cNvCxnSpPr>
          <p:nvPr/>
        </p:nvCxnSpPr>
        <p:spPr bwMode="auto">
          <a:xfrm flipV="1">
            <a:off x="5650000" y="3601513"/>
            <a:ext cx="1917547" cy="586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5831615" y="3573641"/>
            <a:ext cx="1572479" cy="22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Approve Health Plans</a:t>
            </a:r>
          </a:p>
        </p:txBody>
      </p:sp>
      <p:cxnSp>
        <p:nvCxnSpPr>
          <p:cNvPr id="92" name="AutoShape 46"/>
          <p:cNvCxnSpPr>
            <a:cxnSpLocks noChangeShapeType="1"/>
          </p:cNvCxnSpPr>
          <p:nvPr/>
        </p:nvCxnSpPr>
        <p:spPr bwMode="auto">
          <a:xfrm>
            <a:off x="2491420" y="3481224"/>
            <a:ext cx="1561885" cy="1467"/>
          </a:xfrm>
          <a:prstGeom prst="bentConnector3">
            <a:avLst>
              <a:gd name="adj1" fmla="val 49903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93" name="TextBox 8"/>
          <p:cNvSpPr txBox="1">
            <a:spLocks noChangeArrowheads="1"/>
          </p:cNvSpPr>
          <p:nvPr/>
        </p:nvSpPr>
        <p:spPr bwMode="auto">
          <a:xfrm>
            <a:off x="2488393" y="3466555"/>
            <a:ext cx="1575507" cy="3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Contact  Call Center for Inquiries / Assistance</a:t>
            </a:r>
          </a:p>
        </p:txBody>
      </p:sp>
      <p:cxnSp>
        <p:nvCxnSpPr>
          <p:cNvPr id="94" name="AutoShape 54"/>
          <p:cNvCxnSpPr>
            <a:cxnSpLocks noChangeShapeType="1"/>
          </p:cNvCxnSpPr>
          <p:nvPr/>
        </p:nvCxnSpPr>
        <p:spPr bwMode="auto">
          <a:xfrm flipH="1">
            <a:off x="1827014" y="3419613"/>
            <a:ext cx="6447317" cy="692391"/>
          </a:xfrm>
          <a:prstGeom prst="bentConnector4">
            <a:avLst>
              <a:gd name="adj1" fmla="val -3380"/>
              <a:gd name="adj2" fmla="val 384419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3600263" y="5848848"/>
            <a:ext cx="4840028" cy="22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dirty="0"/>
              <a:t>Process Premium Billing</a:t>
            </a:r>
          </a:p>
        </p:txBody>
      </p:sp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3765748" y="2033366"/>
            <a:ext cx="2248994" cy="22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Or State Medicaid Agencies</a:t>
            </a:r>
          </a:p>
        </p:txBody>
      </p:sp>
      <p:cxnSp>
        <p:nvCxnSpPr>
          <p:cNvPr id="97" name="AutoShape 54"/>
          <p:cNvCxnSpPr>
            <a:cxnSpLocks noChangeShapeType="1"/>
          </p:cNvCxnSpPr>
          <p:nvPr/>
        </p:nvCxnSpPr>
        <p:spPr bwMode="auto">
          <a:xfrm rot="16200000" flipV="1">
            <a:off x="3313987" y="2805179"/>
            <a:ext cx="1336372" cy="3947090"/>
          </a:xfrm>
          <a:prstGeom prst="bentConnector3">
            <a:avLst>
              <a:gd name="adj1" fmla="val -39051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4062386" y="5775502"/>
            <a:ext cx="1900899" cy="22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Administer Coverage Penalty</a:t>
            </a:r>
          </a:p>
        </p:txBody>
      </p:sp>
      <p:cxnSp>
        <p:nvCxnSpPr>
          <p:cNvPr id="99" name="AutoShape 54"/>
          <p:cNvCxnSpPr>
            <a:cxnSpLocks noChangeShapeType="1"/>
          </p:cNvCxnSpPr>
          <p:nvPr/>
        </p:nvCxnSpPr>
        <p:spPr bwMode="auto">
          <a:xfrm rot="5400000" flipH="1" flipV="1">
            <a:off x="6355306" y="3723122"/>
            <a:ext cx="1481598" cy="1965977"/>
          </a:xfrm>
          <a:prstGeom prst="bentConnector3">
            <a:avLst>
              <a:gd name="adj1" fmla="val -14259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</p:spPr>
      </p:cxnSp>
      <p:sp>
        <p:nvSpPr>
          <p:cNvPr id="100" name="TextBox 10"/>
          <p:cNvSpPr txBox="1">
            <a:spLocks noChangeArrowheads="1"/>
          </p:cNvSpPr>
          <p:nvPr/>
        </p:nvSpPr>
        <p:spPr bwMode="auto">
          <a:xfrm>
            <a:off x="6406727" y="5650813"/>
            <a:ext cx="1649666" cy="22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Submit Coverage Info</a:t>
            </a:r>
          </a:p>
        </p:txBody>
      </p:sp>
      <p:sp>
        <p:nvSpPr>
          <p:cNvPr id="101" name="4-Point Star 100"/>
          <p:cNvSpPr/>
          <p:nvPr/>
        </p:nvSpPr>
        <p:spPr bwMode="auto">
          <a:xfrm>
            <a:off x="1645399" y="1764917"/>
            <a:ext cx="599328" cy="570636"/>
          </a:xfrm>
          <a:prstGeom prst="star4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" name="TextBox 41"/>
          <p:cNvSpPr txBox="1">
            <a:spLocks noChangeArrowheads="1"/>
          </p:cNvSpPr>
          <p:nvPr/>
        </p:nvSpPr>
        <p:spPr bwMode="auto">
          <a:xfrm>
            <a:off x="1478919" y="2338487"/>
            <a:ext cx="930774" cy="25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Navigators*</a:t>
            </a:r>
          </a:p>
        </p:txBody>
      </p:sp>
      <p:sp>
        <p:nvSpPr>
          <p:cNvPr id="103" name="TextBox 8"/>
          <p:cNvSpPr txBox="1">
            <a:spLocks noChangeArrowheads="1"/>
          </p:cNvSpPr>
          <p:nvPr/>
        </p:nvSpPr>
        <p:spPr bwMode="auto">
          <a:xfrm>
            <a:off x="914400" y="2687616"/>
            <a:ext cx="2059812" cy="2273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Educate &amp; Promote Enrollment</a:t>
            </a:r>
          </a:p>
        </p:txBody>
      </p:sp>
      <p:sp>
        <p:nvSpPr>
          <p:cNvPr id="104" name="TextBox 8"/>
          <p:cNvSpPr txBox="1">
            <a:spLocks noChangeArrowheads="1"/>
          </p:cNvSpPr>
          <p:nvPr/>
        </p:nvSpPr>
        <p:spPr bwMode="auto">
          <a:xfrm>
            <a:off x="2592822" y="1951218"/>
            <a:ext cx="1041257" cy="2273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Qualify &amp;  Fund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1" y="4035724"/>
            <a:ext cx="725530" cy="1026274"/>
          </a:xfrm>
          <a:prstGeom prst="rect">
            <a:avLst/>
          </a:prstGeom>
        </p:spPr>
      </p:pic>
      <p:sp>
        <p:nvSpPr>
          <p:cNvPr id="106" name="TextBox 11"/>
          <p:cNvSpPr txBox="1">
            <a:spLocks noChangeArrowheads="1"/>
          </p:cNvSpPr>
          <p:nvPr/>
        </p:nvSpPr>
        <p:spPr bwMode="auto">
          <a:xfrm>
            <a:off x="149056" y="4937131"/>
            <a:ext cx="1156279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 smtClean="0"/>
              <a:t>Providers</a:t>
            </a:r>
            <a:endParaRPr lang="en-US" sz="1000" dirty="0"/>
          </a:p>
        </p:txBody>
      </p:sp>
      <p:sp>
        <p:nvSpPr>
          <p:cNvPr id="107" name="TextBox 11"/>
          <p:cNvSpPr txBox="1">
            <a:spLocks noChangeArrowheads="1"/>
          </p:cNvSpPr>
          <p:nvPr/>
        </p:nvSpPr>
        <p:spPr bwMode="auto">
          <a:xfrm>
            <a:off x="117800" y="3835345"/>
            <a:ext cx="1156279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 smtClean="0"/>
              <a:t>Render  Care</a:t>
            </a:r>
            <a:endParaRPr lang="en-US" sz="1000" dirty="0"/>
          </a:p>
        </p:txBody>
      </p:sp>
      <p:cxnSp>
        <p:nvCxnSpPr>
          <p:cNvPr id="108" name="Elbow Connector 107"/>
          <p:cNvCxnSpPr>
            <a:stCxn id="107" idx="0"/>
          </p:cNvCxnSpPr>
          <p:nvPr/>
        </p:nvCxnSpPr>
        <p:spPr>
          <a:xfrm rot="5400000" flipH="1" flipV="1">
            <a:off x="797054" y="3327065"/>
            <a:ext cx="407166" cy="609395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109" name="Straight Connector 108"/>
          <p:cNvCxnSpPr/>
          <p:nvPr/>
        </p:nvCxnSpPr>
        <p:spPr>
          <a:xfrm>
            <a:off x="8298545" y="3247983"/>
            <a:ext cx="37044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none" w="med" len="med"/>
          </a:ln>
        </p:spPr>
      </p:cxnSp>
      <p:cxnSp>
        <p:nvCxnSpPr>
          <p:cNvPr id="110" name="Straight Connector 109"/>
          <p:cNvCxnSpPr/>
          <p:nvPr/>
        </p:nvCxnSpPr>
        <p:spPr>
          <a:xfrm>
            <a:off x="8668987" y="3247983"/>
            <a:ext cx="0" cy="298620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none" w="med" len="med"/>
          </a:ln>
        </p:spPr>
      </p:cxnSp>
      <p:cxnSp>
        <p:nvCxnSpPr>
          <p:cNvPr id="111" name="Straight Connector 110"/>
          <p:cNvCxnSpPr/>
          <p:nvPr/>
        </p:nvCxnSpPr>
        <p:spPr>
          <a:xfrm>
            <a:off x="727196" y="6234185"/>
            <a:ext cx="7941791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none" w="med" len="med"/>
          </a:ln>
        </p:spPr>
      </p:cxnSp>
      <p:cxnSp>
        <p:nvCxnSpPr>
          <p:cNvPr id="112" name="Straight Arrow Connector 111"/>
          <p:cNvCxnSpPr>
            <a:endCxn id="106" idx="2"/>
          </p:cNvCxnSpPr>
          <p:nvPr/>
        </p:nvCxnSpPr>
        <p:spPr>
          <a:xfrm flipV="1">
            <a:off x="727195" y="5183352"/>
            <a:ext cx="1" cy="105083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113" name="TextBox 11"/>
          <p:cNvSpPr txBox="1">
            <a:spLocks noChangeArrowheads="1"/>
          </p:cNvSpPr>
          <p:nvPr/>
        </p:nvSpPr>
        <p:spPr bwMode="auto">
          <a:xfrm>
            <a:off x="3752663" y="6052453"/>
            <a:ext cx="48400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Establish Provider Networks and Pay Claims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03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Must-Have </a:t>
            </a:r>
            <a:r>
              <a:rPr lang="en-US" sz="2800" dirty="0">
                <a:solidFill>
                  <a:srgbClr val="FFFFFF"/>
                </a:solidFill>
              </a:rPr>
              <a:t>C</a:t>
            </a:r>
            <a:r>
              <a:rPr lang="en-US" sz="2800" dirty="0" smtClean="0">
                <a:solidFill>
                  <a:srgbClr val="FFFFFF"/>
                </a:solidFill>
              </a:rPr>
              <a:t>apabilities for States (and FFE)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24636"/>
              </p:ext>
            </p:extLst>
          </p:nvPr>
        </p:nvGraphicFramePr>
        <p:xfrm>
          <a:off x="609600" y="1650662"/>
          <a:ext cx="7854538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58733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Exchange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Type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Functionality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General Exchange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1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Website</a:t>
                      </a:r>
                    </a:p>
                    <a:p>
                      <a:pPr marL="285750" lvl="1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Outreach and Education</a:t>
                      </a:r>
                    </a:p>
                    <a:p>
                      <a:pPr marL="285750" lvl="1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Customer Service and Account Management</a:t>
                      </a:r>
                    </a:p>
                    <a:p>
                      <a:pPr marL="285750" lvl="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QHP Certification and Management</a:t>
                      </a:r>
                    </a:p>
                    <a:p>
                      <a:pPr marL="285750" lvl="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Billing/Premium Collection (optional)</a:t>
                      </a:r>
                    </a:p>
                    <a:p>
                      <a:pPr marL="285750" lvl="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Financial and Management Reporting</a:t>
                      </a:r>
                    </a:p>
                    <a:p>
                      <a:pPr marL="285750" lvl="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Third Party Administration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Individual Exchange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Premium Subsidy Eligibility                  </a:t>
                      </a:r>
                    </a:p>
                    <a:p>
                      <a:pPr marL="28575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Individual Plan Comparison,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 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election, and Enrollment</a:t>
                      </a:r>
                    </a:p>
                    <a:p>
                      <a:pPr marL="28575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Premium Tax Credit Subsidy Administration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Small Business Health Options (SHOP)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Employer Eligibility, Plan Selection and Contribution Strategy</a:t>
                      </a:r>
                    </a:p>
                    <a:p>
                      <a:pPr marL="28575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Employee Plan Comparison, Selection and Enrollment</a:t>
                      </a:r>
                    </a:p>
                    <a:p>
                      <a:pPr marL="285750" indent="-285750" defTabSz="1019175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Employer Account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25135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Who </a:t>
            </a:r>
            <a:r>
              <a:rPr lang="en-US" sz="2800" dirty="0">
                <a:solidFill>
                  <a:srgbClr val="FFFFFF"/>
                </a:solidFill>
              </a:rPr>
              <a:t>C</a:t>
            </a:r>
            <a:r>
              <a:rPr lang="en-US" sz="2800" dirty="0" smtClean="0">
                <a:solidFill>
                  <a:srgbClr val="FFFFFF"/>
                </a:solidFill>
              </a:rPr>
              <a:t>an Purchase on the Exchange?</a:t>
            </a:r>
            <a:endParaRPr lang="en-US" sz="2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52597"/>
              </p:ext>
            </p:extLst>
          </p:nvPr>
        </p:nvGraphicFramePr>
        <p:xfrm>
          <a:off x="287737" y="1768968"/>
          <a:ext cx="8526439" cy="4389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95153"/>
                <a:gridCol w="2402006"/>
                <a:gridCol w="5129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Exchange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Who can purchase on the exchange?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How will it work?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9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Individual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 have legal immigration status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 within the sponsoring State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Cannot be incarcerated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lvl="1" indent="-285750" algn="l" defTabSz="914400" rtl="0" eaLnBrk="1" latinLnBrk="0" hangingPunct="1">
                        <a:spcBef>
                          <a:spcPct val="0"/>
                        </a:spcBef>
                        <a:buClr>
                          <a:srgbClr val="4F81BD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 chooses to be evaluated for subsidized healthcare coverage (or not)</a:t>
                      </a:r>
                    </a:p>
                    <a:p>
                      <a:pPr marL="285750" lvl="1" indent="-285750" algn="l" defTabSz="914400" rtl="0" eaLnBrk="1" latinLnBrk="0" hangingPunct="1">
                        <a:spcBef>
                          <a:spcPct val="0"/>
                        </a:spcBef>
                        <a:buClr>
                          <a:srgbClr val="4F81BD"/>
                        </a:buClr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Exchange validates each person against the Federal Data Services Hub (FDSH)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4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SHOP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Employees of a registered and eligible employer</a:t>
                      </a:r>
                    </a:p>
                    <a:p>
                      <a:pPr marL="57943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than 50 “full time” employees </a:t>
                      </a:r>
                    </a:p>
                    <a:p>
                      <a:pPr marL="57943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Legitimate business tax ID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Employer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elects a benefit level (e.g., gold, silver, bronze) and a benchmark plan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Indicates what contribution level they will pay toward their employee coverage and dependent coverage (separate decisions)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Uploads a roster of eligible personnel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Logs into the SHOP portal to make their selections from among the choices made by the employer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Purchases on the Exchange as individuals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4763" y="656855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35073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An </a:t>
            </a:r>
            <a:r>
              <a:rPr lang="en-US" sz="2800" dirty="0">
                <a:solidFill>
                  <a:srgbClr val="FFFFFF"/>
                </a:solidFill>
              </a:rPr>
              <a:t>I</a:t>
            </a:r>
            <a:r>
              <a:rPr lang="en-US" sz="2800" dirty="0" smtClean="0">
                <a:solidFill>
                  <a:srgbClr val="FFFFFF"/>
                </a:solidFill>
              </a:rPr>
              <a:t>nexperienced </a:t>
            </a:r>
            <a:r>
              <a:rPr lang="en-US" sz="2800" dirty="0">
                <a:solidFill>
                  <a:srgbClr val="FFFFFF"/>
                </a:solidFill>
              </a:rPr>
              <a:t>C</a:t>
            </a:r>
            <a:r>
              <a:rPr lang="en-US" sz="2800" dirty="0" smtClean="0">
                <a:solidFill>
                  <a:srgbClr val="FFFFFF"/>
                </a:solidFill>
              </a:rPr>
              <a:t>onsumer Group…</a:t>
            </a:r>
            <a:endParaRPr lang="en-US" sz="2800" dirty="0"/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858000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9597C7-5372-41EE-870F-D1F1111183E3}" type="slidenum">
              <a:rPr lang="en-US" sz="1050" smtClean="0"/>
              <a:pPr algn="r"/>
              <a:t>6</a:t>
            </a:fld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120182" y="6140555"/>
            <a:ext cx="8331413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Kaiser Family Foundation “A Profile of Health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Insurance Exchange Enrollees”, March 2011; “Uninsured but not yet informed” August 2011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2059" y="3943648"/>
            <a:ext cx="887105" cy="1542197"/>
          </a:xfrm>
          <a:prstGeom prst="rect">
            <a:avLst/>
          </a:prstGeom>
          <a:solidFill>
            <a:srgbClr val="AAD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67%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2059" y="3222658"/>
            <a:ext cx="887105" cy="40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21%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882059" y="2608576"/>
            <a:ext cx="887105" cy="299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8%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882059" y="2141955"/>
            <a:ext cx="88710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4%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2192" y="2430434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2192" y="3057813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2192" y="3774918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62610" y="1921282"/>
            <a:ext cx="184286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Previously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insured in the Individual market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2610" y="2493410"/>
            <a:ext cx="184286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Previously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insured with Medicaid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2610" y="3077288"/>
            <a:ext cx="1842868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Previously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insured through Employer Sponsored Insurance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2610" y="4460250"/>
            <a:ext cx="184286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Previously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uninsured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02192" y="5486534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83226" y="5740878"/>
            <a:ext cx="182880" cy="182880"/>
          </a:xfrm>
          <a:prstGeom prst="rect">
            <a:avLst/>
          </a:prstGeom>
          <a:solidFill>
            <a:srgbClr val="AAD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7165" y="574087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136233" y="5693819"/>
            <a:ext cx="154578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Previously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uninsured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6397" y="5693819"/>
            <a:ext cx="157610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Previously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insured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2192" y="5632263"/>
            <a:ext cx="3474720" cy="40011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Brace 28"/>
          <p:cNvSpPr/>
          <p:nvPr/>
        </p:nvSpPr>
        <p:spPr>
          <a:xfrm>
            <a:off x="5545088" y="3943648"/>
            <a:ext cx="306929" cy="15421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26198" y="4170800"/>
            <a:ext cx="2978414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Largely uninformed</a:t>
            </a:r>
          </a:p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lang="en-US" sz="1400" dirty="0" smtClean="0"/>
              <a:t>Likely has little to no experience in the health care system</a:t>
            </a:r>
          </a:p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Likely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to need navigation support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Right Brace 30"/>
          <p:cNvSpPr/>
          <p:nvPr/>
        </p:nvSpPr>
        <p:spPr>
          <a:xfrm>
            <a:off x="5545088" y="2138748"/>
            <a:ext cx="306929" cy="15421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26197" y="1997404"/>
            <a:ext cx="2978415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Pre-conceived expectations about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how the system does / does not work</a:t>
            </a:r>
          </a:p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/>
              <a:t>Likely has experience with one or more providers</a:t>
            </a:r>
          </a:p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May have experience navigating the system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9763" y="1305486"/>
            <a:ext cx="833453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i="1" dirty="0"/>
              <a:t>Most Public Health Insurance Exchange consumers are anticipated to be previously uninsured and </a:t>
            </a:r>
            <a:r>
              <a:rPr lang="en-US" b="1" i="1" dirty="0" smtClean="0"/>
              <a:t>/ or  </a:t>
            </a:r>
            <a:r>
              <a:rPr lang="en-US" b="1" i="1" dirty="0"/>
              <a:t>inexperienced with health insurance </a:t>
            </a:r>
            <a:r>
              <a:rPr lang="en-US" b="1" i="1" dirty="0" smtClean="0"/>
              <a:t>products.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3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CC327-FE40-4280-BFB6-A215DACBACC5}" type="slidenum">
              <a:rPr lang="en-US" smtClean="0">
                <a:solidFill>
                  <a:srgbClr val="666666"/>
                </a:solidFill>
              </a:rPr>
              <a:pPr/>
              <a:t>7</a:t>
            </a:fld>
            <a:endParaRPr lang="en-US" dirty="0">
              <a:solidFill>
                <a:srgbClr val="666666"/>
              </a:solidFill>
            </a:endParaRPr>
          </a:p>
        </p:txBody>
      </p:sp>
      <p:graphicFrame>
        <p:nvGraphicFramePr>
          <p:cNvPr id="8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217286"/>
              </p:ext>
            </p:extLst>
          </p:nvPr>
        </p:nvGraphicFramePr>
        <p:xfrm>
          <a:off x="525218" y="1842592"/>
          <a:ext cx="8161581" cy="2663408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ysClr val="window" lastClr="FFFFFF"/>
                  </a:outerShdw>
                </a:effectLst>
              </a:tblPr>
              <a:tblGrid>
                <a:gridCol w="882953"/>
                <a:gridCol w="7278628"/>
              </a:tblGrid>
              <a:tr h="505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18" marR="91418" marT="45710" marB="45710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4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Platinum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– covers 90% of actuarial value of benefits</a:t>
                      </a:r>
                    </a:p>
                  </a:txBody>
                  <a:tcPr marL="91418" marR="91418" marT="45710" marB="45710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18" marR="91418" marT="45710" marB="45710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Gold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– covers 80% of actuarial value of benefits</a:t>
                      </a:r>
                    </a:p>
                  </a:txBody>
                  <a:tcPr marL="91418" marR="91418" marT="45710" marB="45710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18" marR="91418" marT="45710" marB="45710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Silver –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covers 70% of actuarial value of benefits</a:t>
                      </a:r>
                    </a:p>
                  </a:txBody>
                  <a:tcPr marL="91418" marR="91418" marT="45710" marB="45710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18" marR="91418" marT="45710" marB="45710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78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Bronze –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covers 60% of actuarial value of benefits</a:t>
                      </a:r>
                    </a:p>
                  </a:txBody>
                  <a:tcPr marL="91418" marR="91418" marT="45710" marB="45710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!</a:t>
                      </a:r>
                    </a:p>
                  </a:txBody>
                  <a:tcPr marL="91418" marR="91418" marT="45710" marB="45710" anchor="ctr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EC1608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Catastrophic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– high-deductible plan for individuals up to age 30 or individuals exempted from the mandate to purchase coverage </a:t>
                      </a:r>
                    </a:p>
                  </a:txBody>
                  <a:tcPr marL="91418" marR="91418" marT="45710" marB="45710" horzOverflow="overflow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1488" y="1455468"/>
            <a:ext cx="8443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Levels of Coverage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What will these </a:t>
            </a:r>
            <a:r>
              <a:rPr lang="en-US" sz="2800" dirty="0">
                <a:solidFill>
                  <a:srgbClr val="FFFFFF"/>
                </a:solidFill>
              </a:rPr>
              <a:t>C</a:t>
            </a:r>
            <a:r>
              <a:rPr lang="en-US" sz="2800" dirty="0" smtClean="0">
                <a:solidFill>
                  <a:srgbClr val="FFFFFF"/>
                </a:solidFill>
              </a:rPr>
              <a:t>onsumers Buy?</a:t>
            </a:r>
            <a:endParaRPr lang="en-US" sz="2800" dirty="0"/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9390" y="5081666"/>
            <a:ext cx="75700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States may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choose add additional “voluntary” products, such as adult vision or long term care products, though this is unlikely for the initial wave of implementations.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CC327-FE40-4280-BFB6-A215DACBACC5}" type="slidenum">
              <a:rPr lang="en-US" smtClean="0">
                <a:solidFill>
                  <a:srgbClr val="666666"/>
                </a:solidFill>
              </a:rPr>
              <a:pPr/>
              <a:t>8</a:t>
            </a:fld>
            <a:endParaRPr lang="en-US" dirty="0">
              <a:solidFill>
                <a:srgbClr val="66666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91863"/>
              </p:ext>
            </p:extLst>
          </p:nvPr>
        </p:nvGraphicFramePr>
        <p:xfrm>
          <a:off x="471487" y="1524000"/>
          <a:ext cx="8130071" cy="4783810"/>
        </p:xfrm>
        <a:graphic>
          <a:graphicData uri="http://schemas.openxmlformats.org/drawingml/2006/table">
            <a:tbl>
              <a:tblPr/>
              <a:tblGrid>
                <a:gridCol w="3955762"/>
                <a:gridCol w="113750"/>
                <a:gridCol w="4060559"/>
              </a:tblGrid>
              <a:tr h="7524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Federal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Poverty Level % (Absolute     $ for Individual)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Maximum out of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Pocket Expenditure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18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Up to </a:t>
                      </a: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133</a:t>
                      </a:r>
                      <a:r>
                        <a:rPr lang="en-US" sz="18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FPL 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($14,856 individual)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2% of </a:t>
                      </a: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income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189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133-150% FPL    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($16,755 individual)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3-4% of income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18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150-200% </a:t>
                      </a: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FPL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($22,340</a:t>
                      </a:r>
                      <a:r>
                        <a:rPr lang="en-US" sz="1800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individual)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4-6.3% of </a:t>
                      </a: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income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18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200-250% FPL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($27,925 individual)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6.3</a:t>
                      </a:r>
                      <a:r>
                        <a:rPr lang="en-US" sz="18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%-8.05% of income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189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250-300% </a:t>
                      </a: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FPL 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($33,510</a:t>
                      </a:r>
                      <a:r>
                        <a:rPr lang="en-US" sz="1800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individual)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8.05-9.5% of </a:t>
                      </a: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income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189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300-400% FPL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($44,680 individual)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9.5% of income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50838" y="79375"/>
            <a:ext cx="841248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Advanced Premium Tax Credits</a:t>
            </a:r>
            <a:endParaRPr lang="en-US" sz="2800" dirty="0"/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4763" y="6613525"/>
            <a:ext cx="7827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00" dirty="0"/>
              <a:t>Copyright © </a:t>
            </a:r>
            <a:r>
              <a:rPr lang="en-US" altLang="zh-CN" sz="900" dirty="0" smtClean="0">
                <a:ea typeface="SimSun" pitchFamily="2" charset="-122"/>
              </a:rPr>
              <a:t>2013</a:t>
            </a:r>
            <a:r>
              <a:rPr lang="en-US" sz="900" dirty="0" smtClean="0"/>
              <a:t> </a:t>
            </a:r>
            <a:r>
              <a:rPr lang="en-US" sz="900" dirty="0"/>
              <a:t>Accenture  All Rights Reserved. Accenture, its logo, and High Performance Delivered are trademarks of Accenture.</a:t>
            </a:r>
          </a:p>
        </p:txBody>
      </p:sp>
    </p:spTree>
    <p:extLst>
      <p:ext uri="{BB962C8B-B14F-4D97-AF65-F5344CB8AC3E}">
        <p14:creationId xmlns:p14="http://schemas.microsoft.com/office/powerpoint/2010/main" val="3369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jtc4p0uESAbEZFCXLh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jtc4p0uESAbEZFCXLh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t2fVTxK0ieivbgXX6Zm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jtc4p0uESAbEZFCXLh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t2fVTxK0ieivbgXX6Zm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jtc4p0uESAbEZFCXLhI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RKx36Ae0Wf6iUzFdvr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ZkLncPSUKrwGxwQASl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jtc4p0uESAbEZFCXLh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jtc4p0uESAbEZFCXLh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wV1JCxlEmIMM6t9MSO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t2fVTxK0ieivbgXX6Z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9G6f6KOU2SQmfXlWXMM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jtc4p0uESAbEZFCXLh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jtc4p0uESAbEZFCXLhI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2709</Words>
  <Application>Microsoft Office PowerPoint</Application>
  <PresentationFormat>On-screen Show (4:3)</PresentationFormat>
  <Paragraphs>435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The Onset of “Exchanges” </vt:lpstr>
      <vt:lpstr>What is a HIX, or a HBE, or a SBE, or a FFE?</vt:lpstr>
      <vt:lpstr>Public Insurance Exchange at a Glance</vt:lpstr>
      <vt:lpstr>Must-Have Capabilities for States (and FFE)</vt:lpstr>
      <vt:lpstr>Who Can Purchase on the Exchange?</vt:lpstr>
      <vt:lpstr>An Inexperienced Consumer Group…</vt:lpstr>
      <vt:lpstr>What will these Consumers Buy?</vt:lpstr>
      <vt:lpstr>Advanced Premium Tax Credits</vt:lpstr>
      <vt:lpstr>Types of Public Health Insurance Exchanges</vt:lpstr>
      <vt:lpstr>State Based Exchange Landscape</vt:lpstr>
      <vt:lpstr>State Based Exchange Key Policy Decisions</vt:lpstr>
      <vt:lpstr>Active Purchaser vs. Market Organizer</vt:lpstr>
      <vt:lpstr>Exchange Governance Structures</vt:lpstr>
      <vt:lpstr>Medicaid Expansion Decision</vt:lpstr>
      <vt:lpstr>Payer Key Considerations</vt:lpstr>
      <vt:lpstr>Provider Considerations</vt:lpstr>
      <vt:lpstr>Risks and Issues</vt:lpstr>
      <vt:lpstr>Future Issues/Opportunities</vt:lpstr>
      <vt:lpstr>Appendix 1: Private Exchanges</vt:lpstr>
      <vt:lpstr>Private Exchanges at a Glance</vt:lpstr>
      <vt:lpstr>Private Exchange Solution Types</vt:lpstr>
      <vt:lpstr>Private Exchange Market Segments</vt:lpstr>
      <vt:lpstr>Differentiating Private Exchange Capabilities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2013-02-11T00:41:49Z</dcterms:created>
  <dcterms:modified xsi:type="dcterms:W3CDTF">2013-06-20T03:13:28Z</dcterms:modified>
</cp:coreProperties>
</file>